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4"/>
  </p:sldMasterIdLst>
  <p:notesMasterIdLst>
    <p:notesMasterId r:id="rId18"/>
  </p:notesMasterIdLst>
  <p:handoutMasterIdLst>
    <p:handoutMasterId r:id="rId19"/>
  </p:handoutMasterIdLst>
  <p:sldIdLst>
    <p:sldId id="280" r:id="rId5"/>
    <p:sldId id="372" r:id="rId6"/>
    <p:sldId id="373" r:id="rId7"/>
    <p:sldId id="368" r:id="rId8"/>
    <p:sldId id="367" r:id="rId9"/>
    <p:sldId id="369" r:id="rId10"/>
    <p:sldId id="357" r:id="rId11"/>
    <p:sldId id="362" r:id="rId12"/>
    <p:sldId id="363" r:id="rId13"/>
    <p:sldId id="366" r:id="rId14"/>
    <p:sldId id="365" r:id="rId15"/>
    <p:sldId id="371" r:id="rId16"/>
    <p:sldId id="370" r:id="rId17"/>
  </p:sldIdLst>
  <p:sldSz cx="9144000" cy="5143500" type="screen16x9"/>
  <p:notesSz cx="7023100" cy="93091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" panose="02000505000000020004" pitchFamily="2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 Caraballo" initials="JC" lastIdx="3" clrIdx="0">
    <p:extLst>
      <p:ext uri="{19B8F6BF-5375-455C-9EA6-DF929625EA0E}">
        <p15:presenceInfo xmlns:p15="http://schemas.microsoft.com/office/powerpoint/2012/main" userId="S::Jose.Caraballo@phila.gov::afaf300e-fc8e-423b-9fed-cd244bd9ce31" providerId="AD"/>
      </p:ext>
    </p:extLst>
  </p:cmAuthor>
  <p:cmAuthor id="2" name="Kathleen Grady" initials="KG" lastIdx="10" clrIdx="1">
    <p:extLst>
      <p:ext uri="{19B8F6BF-5375-455C-9EA6-DF929625EA0E}">
        <p15:presenceInfo xmlns:p15="http://schemas.microsoft.com/office/powerpoint/2012/main" userId="S::Kathleen.Grady@phila.gov::8e4649f3-f32a-4894-aaec-ac017e3baca4" providerId="AD"/>
      </p:ext>
    </p:extLst>
  </p:cmAuthor>
  <p:cmAuthor id="3" name="Eva Gladstein" initials="EG" lastIdx="2" clrIdx="2">
    <p:extLst>
      <p:ext uri="{19B8F6BF-5375-455C-9EA6-DF929625EA0E}">
        <p15:presenceInfo xmlns:p15="http://schemas.microsoft.com/office/powerpoint/2012/main" userId="S::Eva.Gladstein@phila.gov::13a0d382-c91d-4aba-bd27-11eb391f585c" providerId="AD"/>
      </p:ext>
    </p:extLst>
  </p:cmAuthor>
  <p:cmAuthor id="4" name="Lauren Hoffarth" initials="LH" lastIdx="18" clrIdx="3">
    <p:extLst>
      <p:ext uri="{19B8F6BF-5375-455C-9EA6-DF929625EA0E}">
        <p15:presenceInfo xmlns:p15="http://schemas.microsoft.com/office/powerpoint/2012/main" userId="S::lauren.hoffarth@phila.gov::257c60ff-08de-49ed-a52b-340e8dbbf3b9" providerId="AD"/>
      </p:ext>
    </p:extLst>
  </p:cmAuthor>
  <p:cmAuthor id="5" name="Peter Barnard" initials="PB" lastIdx="23" clrIdx="4">
    <p:extLst>
      <p:ext uri="{19B8F6BF-5375-455C-9EA6-DF929625EA0E}">
        <p15:presenceInfo xmlns:p15="http://schemas.microsoft.com/office/powerpoint/2012/main" userId="S::peter.barnard@phila.gov::95784a34-11af-4356-bfa9-691098c57c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29B347"/>
    <a:srgbClr val="0097A7"/>
    <a:srgbClr val="0070C0"/>
    <a:srgbClr val="FFAB40"/>
    <a:srgbClr val="06C74D"/>
    <a:srgbClr val="FFD503"/>
    <a:srgbClr val="2DBA49"/>
    <a:srgbClr val="0F4C9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D6DDE-C058-4950-F829-149CECC7FA41}" v="5" dt="2021-10-27T18:51:17.638"/>
    <p1510:client id="{24257590-5021-7817-3E4C-2BAB54174706}" v="32" dt="2021-11-02T18:33:53.387"/>
    <p1510:client id="{29E0EE57-E623-7730-BA93-BB9A6B162E5C}" v="129" dt="2021-11-02T16:27:49.798"/>
    <p1510:client id="{3CC7374C-2C13-BAE6-5740-F5F7CEDB51BB}" v="197" dt="2021-12-13T19:54:13.676"/>
    <p1510:client id="{3D70B894-52B6-9E29-023B-A188B65AEF45}" v="2" dt="2021-12-15T15:16:14.840"/>
    <p1510:client id="{49C33F5F-3A94-E908-42BE-2ACC3C320640}" v="1163" dt="2021-10-29T19:18:20.106"/>
    <p1510:client id="{4A6CF7AB-A7F3-55FE-9A7F-A6B7C4BB7ECD}" v="537" dt="2021-11-15T20:59:16.325"/>
    <p1510:client id="{4F9C1DF6-5F6C-9C10-B55C-4D909C064A6F}" v="2" dt="2021-10-26T20:25:08.660"/>
    <p1510:client id="{60A5C748-533E-539E-01B0-6B57930160CA}" v="8" dt="2021-12-14T19:48:25.248"/>
    <p1510:client id="{6346AA9B-FD26-6EAE-BFEC-7FF5B0402DAD}" v="16" dt="2021-12-14T20:06:34.513"/>
    <p1510:client id="{6FE97B43-E660-D648-CA26-2BEB0265C4CD}" v="10" dt="2021-11-03T18:33:12.353"/>
    <p1510:client id="{70CDE063-CFF8-F8C8-AC35-8F23C7513E9B}" v="361" dt="2021-11-16T19:27:04.594"/>
    <p1510:client id="{72D4E6DD-9F69-53F7-20E4-1FF0AD1C3175}" v="14" dt="2021-12-14T19:11:56.255"/>
    <p1510:client id="{77E3296B-FC50-76A8-F4E9-BB8F625DAFE4}" v="25" dt="2021-12-16T15:51:32.057"/>
    <p1510:client id="{79AB3FDA-981E-1EC1-FAF4-D5917BCBF0C9}" v="13" dt="2021-12-13T15:37:05.136"/>
    <p1510:client id="{8712558D-5C79-DC3E-D4CC-950880E8B5C5}" v="5" dt="2022-01-04T15:51:17.903"/>
    <p1510:client id="{953523E7-68D2-877F-94A2-A352A721BCDE}" v="302" dt="2021-12-14T22:21:31.953"/>
    <p1510:client id="{99B10F2B-B783-F5E3-DFD4-C4478488220B}" v="32" dt="2021-12-15T15:53:23.551"/>
    <p1510:client id="{A144451F-F499-743E-F0CB-5FE9E03B4413}" v="29" dt="2021-12-14T20:17:26.909"/>
    <p1510:client id="{A838A879-C048-A5D0-9B07-078D5CB0FBFC}" v="28" dt="2021-11-15T20:20:11.797"/>
    <p1510:client id="{B100B80B-CEFC-04AD-143C-3AB6D2BD922D}" v="1" dt="2021-11-19T20:26:07.461"/>
    <p1510:client id="{B2A3DDAF-9F53-4761-A930-075E0737FED5}" v="700" dt="2021-10-26T17:22:15.875"/>
    <p1510:client id="{B3C6FD9E-484D-7FDD-4F61-37D392FD30F2}" v="106" dt="2021-11-03T15:55:43.898"/>
    <p1510:client id="{B732A5C3-74AC-594A-D0E4-A6B0826949C5}" v="450" dt="2021-12-14T17:56:50.747"/>
    <p1510:client id="{E8E490A7-72C6-C512-BF6E-A407ED2C0D2D}" v="43" dt="2021-11-01T20:54:33.697"/>
    <p1510:client id="{EEDC041A-DE2B-6E06-65BF-5D7EE8578161}" v="3" dt="2021-12-13T15:30:28.786"/>
    <p1510:client id="{F18A278D-9DE8-73F7-014B-9C0BBB3DCE78}" v="4" dt="2021-12-31T17:46:53.401"/>
    <p1510:client id="{F66862D5-62A3-359F-C9C3-297D3AF0B8F8}" v="215" dt="2021-12-13T16:39:29.758"/>
    <p1510:client id="{FBE5F0D1-6372-49F6-EB1A-607502B5C222}" v="178" dt="2021-11-01T16:27:43.125"/>
    <p1510:client id="{FDF9265D-867B-6B03-D306-5302933EF00F}" v="1" dt="2022-01-03T23:28:05.712"/>
  </p1510:revLst>
</p1510:revInfo>
</file>

<file path=ppt/tableStyles.xml><?xml version="1.0" encoding="utf-8"?>
<a:tblStyleLst xmlns:a="http://schemas.openxmlformats.org/drawingml/2006/main" def="{27B4C330-B887-433D-B16C-5E01EE184D8F}">
  <a:tblStyle styleId="{27B4C330-B887-433D-B16C-5E01EE184D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6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1D1D1-680B-4CAD-B2C9-A69A65D606EB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</dgm:pt>
    <dgm:pt modelId="{8C575CA4-E1A6-45B6-91DA-E196368D4C36}">
      <dgm:prSet phldrT="[Text]" custT="1"/>
      <dgm:spPr/>
      <dgm:t>
        <a:bodyPr/>
        <a:lstStyle/>
        <a:p>
          <a:pPr rtl="0"/>
          <a:r>
            <a:rPr lang="en-US" sz="900" b="1" dirty="0">
              <a:latin typeface="Montserrat"/>
            </a:rPr>
            <a:t>Community organization engagement:</a:t>
          </a:r>
        </a:p>
        <a:p>
          <a:pPr rtl="0"/>
          <a:r>
            <a:rPr lang="en-US" sz="900" b="0" dirty="0">
              <a:latin typeface="Arial"/>
            </a:rPr>
            <a:t>Convene</a:t>
          </a:r>
          <a:r>
            <a:rPr lang="en-US" sz="900" b="0" dirty="0"/>
            <a:t> broader group </a:t>
          </a:r>
          <a:r>
            <a:rPr lang="en-US" sz="900" b="0" dirty="0">
              <a:latin typeface="Arial"/>
            </a:rPr>
            <a:t>of community </a:t>
          </a:r>
          <a:r>
            <a:rPr lang="en-US" sz="900" b="0" dirty="0"/>
            <a:t>stakeholders to decide top choice location</a:t>
          </a:r>
        </a:p>
      </dgm:t>
    </dgm:pt>
    <dgm:pt modelId="{75111B76-7AB4-4AE6-A4C3-CD2EB1ED5AFD}" type="parTrans" cxnId="{D47F3BB4-0B72-454C-B868-A97EAC78BF09}">
      <dgm:prSet/>
      <dgm:spPr/>
      <dgm:t>
        <a:bodyPr/>
        <a:lstStyle/>
        <a:p>
          <a:endParaRPr lang="en-US"/>
        </a:p>
      </dgm:t>
    </dgm:pt>
    <dgm:pt modelId="{9C319AD5-40C4-4519-9ACE-95C1A2E05D31}" type="sibTrans" cxnId="{D47F3BB4-0B72-454C-B868-A97EAC78BF09}">
      <dgm:prSet/>
      <dgm:spPr/>
      <dgm:t>
        <a:bodyPr/>
        <a:lstStyle/>
        <a:p>
          <a:endParaRPr lang="en-US"/>
        </a:p>
      </dgm:t>
    </dgm:pt>
    <dgm:pt modelId="{A4EF8309-C9D1-4F6B-A1BA-16C024E48BA0}">
      <dgm:prSet custT="1"/>
      <dgm:spPr/>
      <dgm:t>
        <a:bodyPr/>
        <a:lstStyle/>
        <a:p>
          <a:pPr rtl="0"/>
          <a:r>
            <a:rPr lang="en-US" sz="900" b="1" baseline="0" dirty="0">
              <a:latin typeface="Montserrat"/>
            </a:rPr>
            <a:t>Stakeholder engagement:</a:t>
          </a:r>
          <a:endParaRPr lang="en-US" sz="900" dirty="0"/>
        </a:p>
        <a:p>
          <a:pPr rtl="0"/>
          <a:r>
            <a:rPr lang="en-US" sz="900" b="0" baseline="0" dirty="0">
              <a:latin typeface="Arial"/>
            </a:rPr>
            <a:t>Civic</a:t>
          </a:r>
          <a:r>
            <a:rPr lang="en-US" sz="900" b="0" baseline="0" dirty="0"/>
            <a:t> and CBO leaders </a:t>
          </a:r>
          <a:r>
            <a:rPr lang="en-US" sz="900" b="0" baseline="0" dirty="0">
              <a:latin typeface="Arial"/>
            </a:rPr>
            <a:t>share feedback &amp; </a:t>
          </a:r>
          <a:r>
            <a:rPr lang="en-US" sz="900" b="0" baseline="0" dirty="0"/>
            <a:t>identify locations</a:t>
          </a:r>
          <a:endParaRPr lang="en-US" sz="900" b="0" dirty="0"/>
        </a:p>
      </dgm:t>
    </dgm:pt>
    <dgm:pt modelId="{0483B49E-DD67-45B2-A894-D212CF9A6E6C}" type="parTrans" cxnId="{03333707-E517-451D-8AE8-F18E8F24FFB4}">
      <dgm:prSet/>
      <dgm:spPr/>
      <dgm:t>
        <a:bodyPr/>
        <a:lstStyle/>
        <a:p>
          <a:endParaRPr lang="en-US"/>
        </a:p>
      </dgm:t>
    </dgm:pt>
    <dgm:pt modelId="{585ADE1A-53F1-4BDB-B7D6-9A23CA9A5BA0}" type="sibTrans" cxnId="{03333707-E517-451D-8AE8-F18E8F24FFB4}">
      <dgm:prSet/>
      <dgm:spPr/>
      <dgm:t>
        <a:bodyPr/>
        <a:lstStyle/>
        <a:p>
          <a:endParaRPr lang="en-US"/>
        </a:p>
      </dgm:t>
    </dgm:pt>
    <dgm:pt modelId="{B62A8881-00A8-4F74-84D0-6E6AACA4C912}">
      <dgm:prSet custT="1"/>
      <dgm:spPr/>
      <dgm:t>
        <a:bodyPr/>
        <a:lstStyle/>
        <a:p>
          <a:pPr rtl="0"/>
          <a:r>
            <a:rPr lang="en-US" sz="900" b="1" baseline="0" dirty="0">
              <a:latin typeface="Arial"/>
            </a:rPr>
            <a:t>Site visits</a:t>
          </a:r>
          <a:endParaRPr lang="en-US" sz="900" b="0" baseline="0" dirty="0">
            <a:latin typeface="Arial"/>
            <a:cs typeface="Arial"/>
          </a:endParaRPr>
        </a:p>
      </dgm:t>
    </dgm:pt>
    <dgm:pt modelId="{D0AA1639-E803-40DA-9F37-30CD1A8865EC}" type="parTrans" cxnId="{EB11D3C5-3BA9-43A3-ADDF-4287F351F491}">
      <dgm:prSet/>
      <dgm:spPr/>
      <dgm:t>
        <a:bodyPr/>
        <a:lstStyle/>
        <a:p>
          <a:endParaRPr lang="en-US"/>
        </a:p>
      </dgm:t>
    </dgm:pt>
    <dgm:pt modelId="{EDC20E65-C54A-4C27-81EF-A676C3BFB94A}" type="sibTrans" cxnId="{EB11D3C5-3BA9-43A3-ADDF-4287F351F491}">
      <dgm:prSet/>
      <dgm:spPr/>
      <dgm:t>
        <a:bodyPr/>
        <a:lstStyle/>
        <a:p>
          <a:endParaRPr lang="en-US"/>
        </a:p>
      </dgm:t>
    </dgm:pt>
    <dgm:pt modelId="{179E4A74-1200-4C01-BB50-DC5F02D1768A}">
      <dgm:prSet custT="1"/>
      <dgm:spPr/>
      <dgm:t>
        <a:bodyPr/>
        <a:lstStyle/>
        <a:p>
          <a:pPr rtl="0"/>
          <a:r>
            <a:rPr lang="en-US" sz="900" b="1" dirty="0">
              <a:latin typeface="Arial"/>
            </a:rPr>
            <a:t>Public engagement</a:t>
          </a:r>
          <a:r>
            <a:rPr lang="en-US" sz="900" b="1" baseline="0" dirty="0">
              <a:latin typeface="Arial"/>
            </a:rPr>
            <a:t>:</a:t>
          </a:r>
          <a:endParaRPr lang="en-US" sz="900" b="0" baseline="0" dirty="0"/>
        </a:p>
        <a:p>
          <a:pPr rtl="0"/>
          <a:r>
            <a:rPr lang="en-US" sz="900" b="0" baseline="0" dirty="0">
              <a:latin typeface="Arial"/>
            </a:rPr>
            <a:t>Continuous</a:t>
          </a:r>
          <a:r>
            <a:rPr lang="en-US" sz="900" b="0" baseline="0" dirty="0"/>
            <a:t> engagement</a:t>
          </a:r>
          <a:r>
            <a:rPr lang="en-US" sz="900" b="0" baseline="0" dirty="0">
              <a:latin typeface="Arial"/>
            </a:rPr>
            <a:t> and education until</a:t>
          </a:r>
          <a:r>
            <a:rPr lang="en-US" sz="900" b="0" baseline="0" dirty="0"/>
            <a:t> the installation</a:t>
          </a:r>
          <a:endParaRPr lang="en-US" sz="900" b="0" dirty="0"/>
        </a:p>
      </dgm:t>
    </dgm:pt>
    <dgm:pt modelId="{8DD64FD1-2FAF-4DC0-A7BA-AC189C4487F4}" type="parTrans" cxnId="{6D64E9D5-DD15-4E1B-B3C4-500CAE225F10}">
      <dgm:prSet/>
      <dgm:spPr/>
      <dgm:t>
        <a:bodyPr/>
        <a:lstStyle/>
        <a:p>
          <a:endParaRPr lang="en-US"/>
        </a:p>
      </dgm:t>
    </dgm:pt>
    <dgm:pt modelId="{B3A081E4-16AF-4F8E-8419-6AE6A77485EB}" type="sibTrans" cxnId="{6D64E9D5-DD15-4E1B-B3C4-500CAE225F10}">
      <dgm:prSet/>
      <dgm:spPr/>
      <dgm:t>
        <a:bodyPr/>
        <a:lstStyle/>
        <a:p>
          <a:endParaRPr lang="en-US"/>
        </a:p>
      </dgm:t>
    </dgm:pt>
    <dgm:pt modelId="{D4DF42A5-0837-4898-8A9D-6813C94B649D}">
      <dgm:prSet phldrT="[Text]" custT="1"/>
      <dgm:spPr/>
      <dgm:t>
        <a:bodyPr/>
        <a:lstStyle/>
        <a:p>
          <a:pPr rtl="0"/>
          <a:r>
            <a:rPr lang="en-US" sz="900" b="1" baseline="0" dirty="0">
              <a:latin typeface="Arial"/>
            </a:rPr>
            <a:t>Short term solution:</a:t>
          </a:r>
        </a:p>
        <a:p>
          <a:pPr rtl="0"/>
          <a:r>
            <a:rPr lang="en-US" sz="900" b="0" baseline="0" dirty="0">
              <a:latin typeface="Arial"/>
            </a:rPr>
            <a:t>City deploys porta potties in key areas</a:t>
          </a:r>
          <a:endParaRPr lang="en-US" sz="900" b="0" baseline="0" dirty="0"/>
        </a:p>
      </dgm:t>
    </dgm:pt>
    <dgm:pt modelId="{15E6EDF0-2E68-480B-9EA1-46FD9F256CDB}" type="sibTrans" cxnId="{D71C66EE-66EA-4C88-BCA3-298466959E08}">
      <dgm:prSet/>
      <dgm:spPr/>
      <dgm:t>
        <a:bodyPr/>
        <a:lstStyle/>
        <a:p>
          <a:endParaRPr lang="en-US"/>
        </a:p>
      </dgm:t>
    </dgm:pt>
    <dgm:pt modelId="{CFDEAB55-6B20-437C-B057-14D76609FB8C}" type="parTrans" cxnId="{D71C66EE-66EA-4C88-BCA3-298466959E08}">
      <dgm:prSet/>
      <dgm:spPr/>
      <dgm:t>
        <a:bodyPr/>
        <a:lstStyle/>
        <a:p>
          <a:endParaRPr lang="en-US"/>
        </a:p>
      </dgm:t>
    </dgm:pt>
    <dgm:pt modelId="{7D504D41-2DA3-4C1A-8D69-64DBAD8C3396}">
      <dgm:prSet phldr="0"/>
      <dgm:spPr/>
      <dgm:t>
        <a:bodyPr/>
        <a:lstStyle/>
        <a:p>
          <a:pPr rtl="0"/>
          <a:r>
            <a:rPr lang="en-US" baseline="0" dirty="0">
              <a:latin typeface="Arial"/>
            </a:rPr>
            <a:t>Public concern about lack of restrooms</a:t>
          </a:r>
        </a:p>
      </dgm:t>
    </dgm:pt>
    <dgm:pt modelId="{82F2BD79-860C-4BAF-B7E6-E55C8B76AE5C}" type="parTrans" cxnId="{EEEC8CC3-54ED-4E2E-A4EA-4F3A8ECDB283}">
      <dgm:prSet/>
      <dgm:spPr/>
    </dgm:pt>
    <dgm:pt modelId="{53F12EE2-55EF-4B7F-A1B1-56B3F42FF51C}" type="sibTrans" cxnId="{EEEC8CC3-54ED-4E2E-A4EA-4F3A8ECDB283}">
      <dgm:prSet/>
      <dgm:spPr/>
    </dgm:pt>
    <dgm:pt modelId="{F8F911F6-DC35-47E8-B0AA-0A1BB5410601}">
      <dgm:prSet phldr="0"/>
      <dgm:spPr/>
      <dgm:t>
        <a:bodyPr/>
        <a:lstStyle/>
        <a:p>
          <a:pPr rtl="0"/>
          <a:r>
            <a:rPr lang="en-US" b="1" baseline="0" dirty="0">
              <a:latin typeface="Montserrat"/>
            </a:rPr>
            <a:t>City begins looking at long-term solution</a:t>
          </a:r>
        </a:p>
      </dgm:t>
    </dgm:pt>
    <dgm:pt modelId="{2680E240-7628-4718-8550-6C79FD0F4353}" type="parTrans" cxnId="{F0245AF5-4B85-4B2A-931A-E29618071FBD}">
      <dgm:prSet/>
      <dgm:spPr/>
    </dgm:pt>
    <dgm:pt modelId="{15514967-033D-4490-871D-23907F23FBAC}" type="sibTrans" cxnId="{F0245AF5-4B85-4B2A-931A-E29618071FBD}">
      <dgm:prSet/>
      <dgm:spPr/>
    </dgm:pt>
    <dgm:pt modelId="{2F8EB684-5879-43B4-A946-396570727DA0}">
      <dgm:prSet phldr="0"/>
      <dgm:spPr/>
      <dgm:t>
        <a:bodyPr/>
        <a:lstStyle/>
        <a:p>
          <a:r>
            <a:rPr lang="en-US" sz="900" baseline="0" dirty="0">
              <a:latin typeface="Arial"/>
            </a:rPr>
            <a:t>311 complaints </a:t>
          </a:r>
          <a:r>
            <a:rPr lang="en-US" baseline="0" dirty="0">
              <a:latin typeface="Arial"/>
            </a:rPr>
            <a:t>about restrooms increase</a:t>
          </a:r>
          <a:endParaRPr lang="en-US" b="1" dirty="0"/>
        </a:p>
      </dgm:t>
    </dgm:pt>
    <dgm:pt modelId="{FA5F966D-41FD-4CD4-A458-6CA1CCBD2703}" type="parTrans" cxnId="{134AD3B6-FD24-49AA-B55E-0F608221D5BF}">
      <dgm:prSet/>
      <dgm:spPr/>
    </dgm:pt>
    <dgm:pt modelId="{8016BF0D-5F8E-42D9-9E55-1ADF67A3B229}" type="sibTrans" cxnId="{134AD3B6-FD24-49AA-B55E-0F608221D5BF}">
      <dgm:prSet/>
      <dgm:spPr/>
    </dgm:pt>
    <dgm:pt modelId="{C26A201A-80FB-411C-B7F6-0C14916ADFFC}" type="pres">
      <dgm:prSet presAssocID="{4781D1D1-680B-4CAD-B2C9-A69A65D606EB}" presName="CompostProcess" presStyleCnt="0">
        <dgm:presLayoutVars>
          <dgm:dir/>
          <dgm:resizeHandles val="exact"/>
        </dgm:presLayoutVars>
      </dgm:prSet>
      <dgm:spPr/>
    </dgm:pt>
    <dgm:pt modelId="{A766B815-25BA-4770-BDC6-7C240943E1E7}" type="pres">
      <dgm:prSet presAssocID="{4781D1D1-680B-4CAD-B2C9-A69A65D606EB}" presName="arrow" presStyleLbl="bgShp" presStyleIdx="0" presStyleCnt="1"/>
      <dgm:spPr/>
    </dgm:pt>
    <dgm:pt modelId="{F81398C5-252B-4979-A7D8-D4C17BE24C65}" type="pres">
      <dgm:prSet presAssocID="{4781D1D1-680B-4CAD-B2C9-A69A65D606EB}" presName="linearProcess" presStyleCnt="0"/>
      <dgm:spPr/>
    </dgm:pt>
    <dgm:pt modelId="{2EFEE96A-B06A-46CA-AA1B-6E0542DF75FD}" type="pres">
      <dgm:prSet presAssocID="{7D504D41-2DA3-4C1A-8D69-64DBAD8C3396}" presName="textNode" presStyleLbl="node1" presStyleIdx="0" presStyleCnt="8">
        <dgm:presLayoutVars>
          <dgm:bulletEnabled val="1"/>
        </dgm:presLayoutVars>
      </dgm:prSet>
      <dgm:spPr/>
    </dgm:pt>
    <dgm:pt modelId="{88B26957-39F2-41F2-82DC-11D33F2FBA2B}" type="pres">
      <dgm:prSet presAssocID="{53F12EE2-55EF-4B7F-A1B1-56B3F42FF51C}" presName="sibTrans" presStyleCnt="0"/>
      <dgm:spPr/>
    </dgm:pt>
    <dgm:pt modelId="{9A31B027-BB89-4D90-B837-4EF7870F930D}" type="pres">
      <dgm:prSet presAssocID="{2F8EB684-5879-43B4-A946-396570727DA0}" presName="textNode" presStyleLbl="node1" presStyleIdx="1" presStyleCnt="8">
        <dgm:presLayoutVars>
          <dgm:bulletEnabled val="1"/>
        </dgm:presLayoutVars>
      </dgm:prSet>
      <dgm:spPr/>
    </dgm:pt>
    <dgm:pt modelId="{A4DB2268-CC97-4154-9136-A48E1977B00A}" type="pres">
      <dgm:prSet presAssocID="{8016BF0D-5F8E-42D9-9E55-1ADF67A3B229}" presName="sibTrans" presStyleCnt="0"/>
      <dgm:spPr/>
    </dgm:pt>
    <dgm:pt modelId="{8D7C8F65-3478-414E-A154-53ED641EA396}" type="pres">
      <dgm:prSet presAssocID="{D4DF42A5-0837-4898-8A9D-6813C94B649D}" presName="textNode" presStyleLbl="node1" presStyleIdx="2" presStyleCnt="8" custScaleX="178060">
        <dgm:presLayoutVars>
          <dgm:bulletEnabled val="1"/>
        </dgm:presLayoutVars>
      </dgm:prSet>
      <dgm:spPr/>
    </dgm:pt>
    <dgm:pt modelId="{B32DDACF-AFA9-49A2-BD70-836371BF21C0}" type="pres">
      <dgm:prSet presAssocID="{15E6EDF0-2E68-480B-9EA1-46FD9F256CDB}" presName="sibTrans" presStyleCnt="0"/>
      <dgm:spPr/>
    </dgm:pt>
    <dgm:pt modelId="{EB9DB0F8-CCF0-4EAC-85A0-703AE79EF249}" type="pres">
      <dgm:prSet presAssocID="{F8F911F6-DC35-47E8-B0AA-0A1BB5410601}" presName="textNode" presStyleLbl="node1" presStyleIdx="3" presStyleCnt="8">
        <dgm:presLayoutVars>
          <dgm:bulletEnabled val="1"/>
        </dgm:presLayoutVars>
      </dgm:prSet>
      <dgm:spPr/>
    </dgm:pt>
    <dgm:pt modelId="{5940F25C-92EC-4B5D-904F-05FA2A0585D6}" type="pres">
      <dgm:prSet presAssocID="{15514967-033D-4490-871D-23907F23FBAC}" presName="sibTrans" presStyleCnt="0"/>
      <dgm:spPr/>
    </dgm:pt>
    <dgm:pt modelId="{D76B9B92-7476-4B52-8C48-B853E295BAB9}" type="pres">
      <dgm:prSet presAssocID="{A4EF8309-C9D1-4F6B-A1BA-16C024E48BA0}" presName="textNode" presStyleLbl="node1" presStyleIdx="4" presStyleCnt="8" custScaleX="168598">
        <dgm:presLayoutVars>
          <dgm:bulletEnabled val="1"/>
        </dgm:presLayoutVars>
      </dgm:prSet>
      <dgm:spPr/>
    </dgm:pt>
    <dgm:pt modelId="{583EB1BF-F058-4309-88EB-002E7E425F38}" type="pres">
      <dgm:prSet presAssocID="{585ADE1A-53F1-4BDB-B7D6-9A23CA9A5BA0}" presName="sibTrans" presStyleCnt="0"/>
      <dgm:spPr/>
    </dgm:pt>
    <dgm:pt modelId="{C17C5D1E-0320-4C4F-B947-B2BC8231D932}" type="pres">
      <dgm:prSet presAssocID="{B62A8881-00A8-4F74-84D0-6E6AACA4C912}" presName="textNode" presStyleLbl="node1" presStyleIdx="5" presStyleCnt="8" custScaleX="143901">
        <dgm:presLayoutVars>
          <dgm:bulletEnabled val="1"/>
        </dgm:presLayoutVars>
      </dgm:prSet>
      <dgm:spPr/>
    </dgm:pt>
    <dgm:pt modelId="{9201F8C8-F57A-458F-833F-F4A54435FD4B}" type="pres">
      <dgm:prSet presAssocID="{EDC20E65-C54A-4C27-81EF-A676C3BFB94A}" presName="sibTrans" presStyleCnt="0"/>
      <dgm:spPr/>
    </dgm:pt>
    <dgm:pt modelId="{C8E363FD-3BB5-4B98-8F8B-84B44C0AC2D8}" type="pres">
      <dgm:prSet presAssocID="{8C575CA4-E1A6-45B6-91DA-E196368D4C36}" presName="textNode" presStyleLbl="node1" presStyleIdx="6" presStyleCnt="8" custScaleX="152093">
        <dgm:presLayoutVars>
          <dgm:bulletEnabled val="1"/>
        </dgm:presLayoutVars>
      </dgm:prSet>
      <dgm:spPr/>
    </dgm:pt>
    <dgm:pt modelId="{6D07F8C9-480E-429A-BA51-D925556A4D71}" type="pres">
      <dgm:prSet presAssocID="{9C319AD5-40C4-4519-9ACE-95C1A2E05D31}" presName="sibTrans" presStyleCnt="0"/>
      <dgm:spPr/>
    </dgm:pt>
    <dgm:pt modelId="{1773368C-EBED-46EB-B17B-B000E2202024}" type="pres">
      <dgm:prSet presAssocID="{179E4A74-1200-4C01-BB50-DC5F02D1768A}" presName="textNode" presStyleLbl="node1" presStyleIdx="7" presStyleCnt="8" custScaleX="146595">
        <dgm:presLayoutVars>
          <dgm:bulletEnabled val="1"/>
        </dgm:presLayoutVars>
      </dgm:prSet>
      <dgm:spPr/>
    </dgm:pt>
  </dgm:ptLst>
  <dgm:cxnLst>
    <dgm:cxn modelId="{03333707-E517-451D-8AE8-F18E8F24FFB4}" srcId="{4781D1D1-680B-4CAD-B2C9-A69A65D606EB}" destId="{A4EF8309-C9D1-4F6B-A1BA-16C024E48BA0}" srcOrd="4" destOrd="0" parTransId="{0483B49E-DD67-45B2-A894-D212CF9A6E6C}" sibTransId="{585ADE1A-53F1-4BDB-B7D6-9A23CA9A5BA0}"/>
    <dgm:cxn modelId="{798A010C-93CC-4549-B055-A186E8027093}" type="presOf" srcId="{A4EF8309-C9D1-4F6B-A1BA-16C024E48BA0}" destId="{D76B9B92-7476-4B52-8C48-B853E295BAB9}" srcOrd="0" destOrd="0" presId="urn:microsoft.com/office/officeart/2005/8/layout/hProcess9"/>
    <dgm:cxn modelId="{AA45221C-F4E0-4CD7-A576-0A74DD4B37DC}" type="presOf" srcId="{179E4A74-1200-4C01-BB50-DC5F02D1768A}" destId="{1773368C-EBED-46EB-B17B-B000E2202024}" srcOrd="0" destOrd="0" presId="urn:microsoft.com/office/officeart/2005/8/layout/hProcess9"/>
    <dgm:cxn modelId="{A0CFE920-208E-4E90-932D-01FC58BAFCC7}" type="presOf" srcId="{F8F911F6-DC35-47E8-B0AA-0A1BB5410601}" destId="{EB9DB0F8-CCF0-4EAC-85A0-703AE79EF249}" srcOrd="0" destOrd="0" presId="urn:microsoft.com/office/officeart/2005/8/layout/hProcess9"/>
    <dgm:cxn modelId="{B8FC434C-E309-4F6A-9162-783CABC24F05}" type="presOf" srcId="{D4DF42A5-0837-4898-8A9D-6813C94B649D}" destId="{8D7C8F65-3478-414E-A154-53ED641EA396}" srcOrd="0" destOrd="0" presId="urn:microsoft.com/office/officeart/2005/8/layout/hProcess9"/>
    <dgm:cxn modelId="{A577E09E-872B-46DD-B413-BD3BAC5617A1}" type="presOf" srcId="{B62A8881-00A8-4F74-84D0-6E6AACA4C912}" destId="{C17C5D1E-0320-4C4F-B947-B2BC8231D932}" srcOrd="0" destOrd="0" presId="urn:microsoft.com/office/officeart/2005/8/layout/hProcess9"/>
    <dgm:cxn modelId="{2816639F-5BB6-4F2F-9D6B-52EFD4F47557}" type="presOf" srcId="{2F8EB684-5879-43B4-A946-396570727DA0}" destId="{9A31B027-BB89-4D90-B837-4EF7870F930D}" srcOrd="0" destOrd="0" presId="urn:microsoft.com/office/officeart/2005/8/layout/hProcess9"/>
    <dgm:cxn modelId="{D47F3BB4-0B72-454C-B868-A97EAC78BF09}" srcId="{4781D1D1-680B-4CAD-B2C9-A69A65D606EB}" destId="{8C575CA4-E1A6-45B6-91DA-E196368D4C36}" srcOrd="6" destOrd="0" parTransId="{75111B76-7AB4-4AE6-A4C3-CD2EB1ED5AFD}" sibTransId="{9C319AD5-40C4-4519-9ACE-95C1A2E05D31}"/>
    <dgm:cxn modelId="{134AD3B6-FD24-49AA-B55E-0F608221D5BF}" srcId="{4781D1D1-680B-4CAD-B2C9-A69A65D606EB}" destId="{2F8EB684-5879-43B4-A946-396570727DA0}" srcOrd="1" destOrd="0" parTransId="{FA5F966D-41FD-4CD4-A458-6CA1CCBD2703}" sibTransId="{8016BF0D-5F8E-42D9-9E55-1ADF67A3B229}"/>
    <dgm:cxn modelId="{EEEC8CC3-54ED-4E2E-A4EA-4F3A8ECDB283}" srcId="{4781D1D1-680B-4CAD-B2C9-A69A65D606EB}" destId="{7D504D41-2DA3-4C1A-8D69-64DBAD8C3396}" srcOrd="0" destOrd="0" parTransId="{82F2BD79-860C-4BAF-B7E6-E55C8B76AE5C}" sibTransId="{53F12EE2-55EF-4B7F-A1B1-56B3F42FF51C}"/>
    <dgm:cxn modelId="{EB11D3C5-3BA9-43A3-ADDF-4287F351F491}" srcId="{4781D1D1-680B-4CAD-B2C9-A69A65D606EB}" destId="{B62A8881-00A8-4F74-84D0-6E6AACA4C912}" srcOrd="5" destOrd="0" parTransId="{D0AA1639-E803-40DA-9F37-30CD1A8865EC}" sibTransId="{EDC20E65-C54A-4C27-81EF-A676C3BFB94A}"/>
    <dgm:cxn modelId="{840C19CE-BA81-4878-93F7-71C60677DF10}" type="presOf" srcId="{4781D1D1-680B-4CAD-B2C9-A69A65D606EB}" destId="{C26A201A-80FB-411C-B7F6-0C14916ADFFC}" srcOrd="0" destOrd="0" presId="urn:microsoft.com/office/officeart/2005/8/layout/hProcess9"/>
    <dgm:cxn modelId="{6D64E9D5-DD15-4E1B-B3C4-500CAE225F10}" srcId="{4781D1D1-680B-4CAD-B2C9-A69A65D606EB}" destId="{179E4A74-1200-4C01-BB50-DC5F02D1768A}" srcOrd="7" destOrd="0" parTransId="{8DD64FD1-2FAF-4DC0-A7BA-AC189C4487F4}" sibTransId="{B3A081E4-16AF-4F8E-8419-6AE6A77485EB}"/>
    <dgm:cxn modelId="{BC4F93DF-E4F6-40E2-8599-E3263BC78E86}" type="presOf" srcId="{8C575CA4-E1A6-45B6-91DA-E196368D4C36}" destId="{C8E363FD-3BB5-4B98-8F8B-84B44C0AC2D8}" srcOrd="0" destOrd="0" presId="urn:microsoft.com/office/officeart/2005/8/layout/hProcess9"/>
    <dgm:cxn modelId="{78968DE5-4ECD-42F4-9B7F-809C5C8F2CDD}" type="presOf" srcId="{7D504D41-2DA3-4C1A-8D69-64DBAD8C3396}" destId="{2EFEE96A-B06A-46CA-AA1B-6E0542DF75FD}" srcOrd="0" destOrd="0" presId="urn:microsoft.com/office/officeart/2005/8/layout/hProcess9"/>
    <dgm:cxn modelId="{D71C66EE-66EA-4C88-BCA3-298466959E08}" srcId="{4781D1D1-680B-4CAD-B2C9-A69A65D606EB}" destId="{D4DF42A5-0837-4898-8A9D-6813C94B649D}" srcOrd="2" destOrd="0" parTransId="{CFDEAB55-6B20-437C-B057-14D76609FB8C}" sibTransId="{15E6EDF0-2E68-480B-9EA1-46FD9F256CDB}"/>
    <dgm:cxn modelId="{F0245AF5-4B85-4B2A-931A-E29618071FBD}" srcId="{4781D1D1-680B-4CAD-B2C9-A69A65D606EB}" destId="{F8F911F6-DC35-47E8-B0AA-0A1BB5410601}" srcOrd="3" destOrd="0" parTransId="{2680E240-7628-4718-8550-6C79FD0F4353}" sibTransId="{15514967-033D-4490-871D-23907F23FBAC}"/>
    <dgm:cxn modelId="{EDA45746-120D-4440-BE1F-E7D931F7B05C}" type="presParOf" srcId="{C26A201A-80FB-411C-B7F6-0C14916ADFFC}" destId="{A766B815-25BA-4770-BDC6-7C240943E1E7}" srcOrd="0" destOrd="0" presId="urn:microsoft.com/office/officeart/2005/8/layout/hProcess9"/>
    <dgm:cxn modelId="{5F56ACCC-E72D-4A60-8574-07455BB6968A}" type="presParOf" srcId="{C26A201A-80FB-411C-B7F6-0C14916ADFFC}" destId="{F81398C5-252B-4979-A7D8-D4C17BE24C65}" srcOrd="1" destOrd="0" presId="urn:microsoft.com/office/officeart/2005/8/layout/hProcess9"/>
    <dgm:cxn modelId="{30C537F5-E063-4473-8150-1F5CFA03ADD7}" type="presParOf" srcId="{F81398C5-252B-4979-A7D8-D4C17BE24C65}" destId="{2EFEE96A-B06A-46CA-AA1B-6E0542DF75FD}" srcOrd="0" destOrd="0" presId="urn:microsoft.com/office/officeart/2005/8/layout/hProcess9"/>
    <dgm:cxn modelId="{8B4D49A1-72B5-4272-940B-E62874961E18}" type="presParOf" srcId="{F81398C5-252B-4979-A7D8-D4C17BE24C65}" destId="{88B26957-39F2-41F2-82DC-11D33F2FBA2B}" srcOrd="1" destOrd="0" presId="urn:microsoft.com/office/officeart/2005/8/layout/hProcess9"/>
    <dgm:cxn modelId="{A80CC26D-0504-4D47-90FA-EBD3770B5825}" type="presParOf" srcId="{F81398C5-252B-4979-A7D8-D4C17BE24C65}" destId="{9A31B027-BB89-4D90-B837-4EF7870F930D}" srcOrd="2" destOrd="0" presId="urn:microsoft.com/office/officeart/2005/8/layout/hProcess9"/>
    <dgm:cxn modelId="{233CB256-D9F5-4515-A5D2-7A52210693BD}" type="presParOf" srcId="{F81398C5-252B-4979-A7D8-D4C17BE24C65}" destId="{A4DB2268-CC97-4154-9136-A48E1977B00A}" srcOrd="3" destOrd="0" presId="urn:microsoft.com/office/officeart/2005/8/layout/hProcess9"/>
    <dgm:cxn modelId="{F7756380-C598-4109-8070-8131422725D1}" type="presParOf" srcId="{F81398C5-252B-4979-A7D8-D4C17BE24C65}" destId="{8D7C8F65-3478-414E-A154-53ED641EA396}" srcOrd="4" destOrd="0" presId="urn:microsoft.com/office/officeart/2005/8/layout/hProcess9"/>
    <dgm:cxn modelId="{D13065C2-98B1-40DF-861A-B22E01A4B756}" type="presParOf" srcId="{F81398C5-252B-4979-A7D8-D4C17BE24C65}" destId="{B32DDACF-AFA9-49A2-BD70-836371BF21C0}" srcOrd="5" destOrd="0" presId="urn:microsoft.com/office/officeart/2005/8/layout/hProcess9"/>
    <dgm:cxn modelId="{A9481D44-FE62-40DF-849F-0DE57B1441B5}" type="presParOf" srcId="{F81398C5-252B-4979-A7D8-D4C17BE24C65}" destId="{EB9DB0F8-CCF0-4EAC-85A0-703AE79EF249}" srcOrd="6" destOrd="0" presId="urn:microsoft.com/office/officeart/2005/8/layout/hProcess9"/>
    <dgm:cxn modelId="{4F4F9CBA-B704-4177-92EA-8A917E443C35}" type="presParOf" srcId="{F81398C5-252B-4979-A7D8-D4C17BE24C65}" destId="{5940F25C-92EC-4B5D-904F-05FA2A0585D6}" srcOrd="7" destOrd="0" presId="urn:microsoft.com/office/officeart/2005/8/layout/hProcess9"/>
    <dgm:cxn modelId="{4D1B6BB3-6ABA-4187-916E-EBDCC4E0419B}" type="presParOf" srcId="{F81398C5-252B-4979-A7D8-D4C17BE24C65}" destId="{D76B9B92-7476-4B52-8C48-B853E295BAB9}" srcOrd="8" destOrd="0" presId="urn:microsoft.com/office/officeart/2005/8/layout/hProcess9"/>
    <dgm:cxn modelId="{B3B638C3-3AB8-4797-BB12-F5D546420058}" type="presParOf" srcId="{F81398C5-252B-4979-A7D8-D4C17BE24C65}" destId="{583EB1BF-F058-4309-88EB-002E7E425F38}" srcOrd="9" destOrd="0" presId="urn:microsoft.com/office/officeart/2005/8/layout/hProcess9"/>
    <dgm:cxn modelId="{8084910A-3B63-4196-BF7F-142D0D19A35D}" type="presParOf" srcId="{F81398C5-252B-4979-A7D8-D4C17BE24C65}" destId="{C17C5D1E-0320-4C4F-B947-B2BC8231D932}" srcOrd="10" destOrd="0" presId="urn:microsoft.com/office/officeart/2005/8/layout/hProcess9"/>
    <dgm:cxn modelId="{B7E8314E-B75B-4829-B6BE-7D55AAF92D85}" type="presParOf" srcId="{F81398C5-252B-4979-A7D8-D4C17BE24C65}" destId="{9201F8C8-F57A-458F-833F-F4A54435FD4B}" srcOrd="11" destOrd="0" presId="urn:microsoft.com/office/officeart/2005/8/layout/hProcess9"/>
    <dgm:cxn modelId="{2E92B6B7-5B5D-4112-9026-8E026AC857F4}" type="presParOf" srcId="{F81398C5-252B-4979-A7D8-D4C17BE24C65}" destId="{C8E363FD-3BB5-4B98-8F8B-84B44C0AC2D8}" srcOrd="12" destOrd="0" presId="urn:microsoft.com/office/officeart/2005/8/layout/hProcess9"/>
    <dgm:cxn modelId="{632D5AC3-A588-4BC2-9584-E09BC51E0BEA}" type="presParOf" srcId="{F81398C5-252B-4979-A7D8-D4C17BE24C65}" destId="{6D07F8C9-480E-429A-BA51-D925556A4D71}" srcOrd="13" destOrd="0" presId="urn:microsoft.com/office/officeart/2005/8/layout/hProcess9"/>
    <dgm:cxn modelId="{00A054F3-4970-4283-B5F0-90C618F2336A}" type="presParOf" srcId="{F81398C5-252B-4979-A7D8-D4C17BE24C65}" destId="{1773368C-EBED-46EB-B17B-B000E2202024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6B815-25BA-4770-BDC6-7C240943E1E7}">
      <dsp:nvSpPr>
        <dsp:cNvPr id="0" name=""/>
        <dsp:cNvSpPr/>
      </dsp:nvSpPr>
      <dsp:spPr>
        <a:xfrm>
          <a:off x="653181" y="0"/>
          <a:ext cx="7402721" cy="358547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FEE96A-B06A-46CA-AA1B-6E0542DF75FD}">
      <dsp:nvSpPr>
        <dsp:cNvPr id="0" name=""/>
        <dsp:cNvSpPr/>
      </dsp:nvSpPr>
      <dsp:spPr>
        <a:xfrm>
          <a:off x="3977" y="1075642"/>
          <a:ext cx="773951" cy="14341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>
              <a:latin typeface="Arial"/>
            </a:rPr>
            <a:t>Public concern about lack of restrooms</a:t>
          </a:r>
        </a:p>
      </dsp:txBody>
      <dsp:txXfrm>
        <a:off x="41758" y="1113423"/>
        <a:ext cx="698389" cy="1358627"/>
      </dsp:txXfrm>
    </dsp:sp>
    <dsp:sp modelId="{9A31B027-BB89-4D90-B837-4EF7870F930D}">
      <dsp:nvSpPr>
        <dsp:cNvPr id="0" name=""/>
        <dsp:cNvSpPr/>
      </dsp:nvSpPr>
      <dsp:spPr>
        <a:xfrm>
          <a:off x="816626" y="1075642"/>
          <a:ext cx="773951" cy="14341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>
              <a:latin typeface="Arial"/>
            </a:rPr>
            <a:t>311 complaints about restrooms increase</a:t>
          </a:r>
          <a:endParaRPr lang="en-US" sz="1000" b="1" kern="1200" dirty="0"/>
        </a:p>
      </dsp:txBody>
      <dsp:txXfrm>
        <a:off x="854407" y="1113423"/>
        <a:ext cx="698389" cy="1358627"/>
      </dsp:txXfrm>
    </dsp:sp>
    <dsp:sp modelId="{8D7C8F65-3478-414E-A154-53ED641EA396}">
      <dsp:nvSpPr>
        <dsp:cNvPr id="0" name=""/>
        <dsp:cNvSpPr/>
      </dsp:nvSpPr>
      <dsp:spPr>
        <a:xfrm>
          <a:off x="1629275" y="1075642"/>
          <a:ext cx="1378098" cy="14341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baseline="0" dirty="0">
              <a:latin typeface="Arial"/>
            </a:rPr>
            <a:t>Short term solution: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baseline="0" dirty="0">
              <a:latin typeface="Arial"/>
            </a:rPr>
            <a:t>City deploys porta potties in key areas</a:t>
          </a:r>
          <a:endParaRPr lang="en-US" sz="900" b="0" kern="1200" baseline="0" dirty="0"/>
        </a:p>
      </dsp:txBody>
      <dsp:txXfrm>
        <a:off x="1696548" y="1142915"/>
        <a:ext cx="1243552" cy="1299643"/>
      </dsp:txXfrm>
    </dsp:sp>
    <dsp:sp modelId="{EB9DB0F8-CCF0-4EAC-85A0-703AE79EF249}">
      <dsp:nvSpPr>
        <dsp:cNvPr id="0" name=""/>
        <dsp:cNvSpPr/>
      </dsp:nvSpPr>
      <dsp:spPr>
        <a:xfrm>
          <a:off x="3046071" y="1075642"/>
          <a:ext cx="773951" cy="14341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baseline="0" dirty="0">
              <a:latin typeface="Montserrat"/>
            </a:rPr>
            <a:t>City begins looking at long-term solution</a:t>
          </a:r>
        </a:p>
      </dsp:txBody>
      <dsp:txXfrm>
        <a:off x="3083852" y="1113423"/>
        <a:ext cx="698389" cy="1358627"/>
      </dsp:txXfrm>
    </dsp:sp>
    <dsp:sp modelId="{D76B9B92-7476-4B52-8C48-B853E295BAB9}">
      <dsp:nvSpPr>
        <dsp:cNvPr id="0" name=""/>
        <dsp:cNvSpPr/>
      </dsp:nvSpPr>
      <dsp:spPr>
        <a:xfrm>
          <a:off x="3858721" y="1075642"/>
          <a:ext cx="1304867" cy="14341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baseline="0" dirty="0">
              <a:latin typeface="Montserrat"/>
            </a:rPr>
            <a:t>Stakeholder engagement:</a:t>
          </a:r>
          <a:endParaRPr lang="en-US" sz="900" kern="1200" dirty="0"/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baseline="0" dirty="0">
              <a:latin typeface="Arial"/>
            </a:rPr>
            <a:t>Civic</a:t>
          </a:r>
          <a:r>
            <a:rPr lang="en-US" sz="900" b="0" kern="1200" baseline="0" dirty="0"/>
            <a:t> and CBO leaders </a:t>
          </a:r>
          <a:r>
            <a:rPr lang="en-US" sz="900" b="0" kern="1200" baseline="0" dirty="0">
              <a:latin typeface="Arial"/>
            </a:rPr>
            <a:t>share feedback &amp; </a:t>
          </a:r>
          <a:r>
            <a:rPr lang="en-US" sz="900" b="0" kern="1200" baseline="0" dirty="0"/>
            <a:t>identify locations</a:t>
          </a:r>
          <a:endParaRPr lang="en-US" sz="900" b="0" kern="1200" dirty="0"/>
        </a:p>
      </dsp:txBody>
      <dsp:txXfrm>
        <a:off x="3922419" y="1139340"/>
        <a:ext cx="1177471" cy="1306793"/>
      </dsp:txXfrm>
    </dsp:sp>
    <dsp:sp modelId="{C17C5D1E-0320-4C4F-B947-B2BC8231D932}">
      <dsp:nvSpPr>
        <dsp:cNvPr id="0" name=""/>
        <dsp:cNvSpPr/>
      </dsp:nvSpPr>
      <dsp:spPr>
        <a:xfrm>
          <a:off x="5202286" y="1075642"/>
          <a:ext cx="1113724" cy="14341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baseline="0" dirty="0">
              <a:latin typeface="Arial"/>
            </a:rPr>
            <a:t>Site visits</a:t>
          </a:r>
          <a:endParaRPr lang="en-US" sz="900" b="0" kern="1200" baseline="0" dirty="0">
            <a:latin typeface="Arial"/>
            <a:cs typeface="Arial"/>
          </a:endParaRPr>
        </a:p>
      </dsp:txBody>
      <dsp:txXfrm>
        <a:off x="5256654" y="1130010"/>
        <a:ext cx="1004988" cy="1325453"/>
      </dsp:txXfrm>
    </dsp:sp>
    <dsp:sp modelId="{C8E363FD-3BB5-4B98-8F8B-84B44C0AC2D8}">
      <dsp:nvSpPr>
        <dsp:cNvPr id="0" name=""/>
        <dsp:cNvSpPr/>
      </dsp:nvSpPr>
      <dsp:spPr>
        <a:xfrm>
          <a:off x="6354708" y="1075642"/>
          <a:ext cx="1177126" cy="14341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Montserrat"/>
            </a:rPr>
            <a:t>Community organization engagement:</a:t>
          </a:r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>
              <a:latin typeface="Arial"/>
            </a:rPr>
            <a:t>Convene</a:t>
          </a:r>
          <a:r>
            <a:rPr lang="en-US" sz="900" b="0" kern="1200" dirty="0"/>
            <a:t> broader group </a:t>
          </a:r>
          <a:r>
            <a:rPr lang="en-US" sz="900" b="0" kern="1200" dirty="0">
              <a:latin typeface="Arial"/>
            </a:rPr>
            <a:t>of community </a:t>
          </a:r>
          <a:r>
            <a:rPr lang="en-US" sz="900" b="0" kern="1200" dirty="0"/>
            <a:t>stakeholders to decide top choice location</a:t>
          </a:r>
        </a:p>
      </dsp:txBody>
      <dsp:txXfrm>
        <a:off x="6412171" y="1133105"/>
        <a:ext cx="1062200" cy="1319263"/>
      </dsp:txXfrm>
    </dsp:sp>
    <dsp:sp modelId="{1773368C-EBED-46EB-B17B-B000E2202024}">
      <dsp:nvSpPr>
        <dsp:cNvPr id="0" name=""/>
        <dsp:cNvSpPr/>
      </dsp:nvSpPr>
      <dsp:spPr>
        <a:xfrm>
          <a:off x="7570532" y="1075642"/>
          <a:ext cx="1134574" cy="14341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Arial"/>
            </a:rPr>
            <a:t>Public engagement</a:t>
          </a:r>
          <a:r>
            <a:rPr lang="en-US" sz="900" b="1" kern="1200" baseline="0" dirty="0">
              <a:latin typeface="Arial"/>
            </a:rPr>
            <a:t>:</a:t>
          </a:r>
          <a:endParaRPr lang="en-US" sz="900" b="0" kern="1200" baseline="0" dirty="0"/>
        </a:p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baseline="0" dirty="0">
              <a:latin typeface="Arial"/>
            </a:rPr>
            <a:t>Continuous</a:t>
          </a:r>
          <a:r>
            <a:rPr lang="en-US" sz="900" b="0" kern="1200" baseline="0" dirty="0"/>
            <a:t> engagement</a:t>
          </a:r>
          <a:r>
            <a:rPr lang="en-US" sz="900" b="0" kern="1200" baseline="0" dirty="0">
              <a:latin typeface="Arial"/>
            </a:rPr>
            <a:t> and education until</a:t>
          </a:r>
          <a:r>
            <a:rPr lang="en-US" sz="900" b="0" kern="1200" baseline="0" dirty="0"/>
            <a:t> the installation</a:t>
          </a:r>
          <a:endParaRPr lang="en-US" sz="900" b="0" kern="1200" dirty="0"/>
        </a:p>
      </dsp:txBody>
      <dsp:txXfrm>
        <a:off x="7625917" y="1131027"/>
        <a:ext cx="1023804" cy="1323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457F24C-BD3B-4FBC-A6EA-24807A8B8E98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62EDDF2-DA98-4DF0-B8F0-07D72617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466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145388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landloo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pdjenupcL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146800" cy="3457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lIns="92291" tIns="92291" rIns="92291" bIns="9229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00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Frame as we are looking for feedback on all of these items. </a:t>
            </a:r>
          </a:p>
        </p:txBody>
      </p:sp>
    </p:spTree>
    <p:extLst>
      <p:ext uri="{BB962C8B-B14F-4D97-AF65-F5344CB8AC3E}">
        <p14:creationId xmlns:p14="http://schemas.microsoft.com/office/powerpoint/2010/main" val="2014748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500"/>
              </a:spcAft>
              <a:buNone/>
            </a:pPr>
            <a:r>
              <a:rPr lang="en-US" b="1" dirty="0"/>
              <a:t>Stakeholder Engagement Goals:</a:t>
            </a:r>
            <a:r>
              <a:rPr lang="en-US" dirty="0"/>
              <a:t> </a:t>
            </a:r>
          </a:p>
          <a:p>
            <a:pPr marL="342900" indent="-342900">
              <a:spcAft>
                <a:spcPts val="500"/>
              </a:spcAft>
              <a:buAutoNum type="arabicPeriod"/>
            </a:pPr>
            <a:r>
              <a:rPr lang="en-US" dirty="0"/>
              <a:t>Measure buy-in and support from impacted and interested community organizations</a:t>
            </a:r>
          </a:p>
          <a:p>
            <a:pPr marL="342900" indent="-342900">
              <a:spcAft>
                <a:spcPts val="500"/>
              </a:spcAft>
              <a:buAutoNum type="arabicPeriod"/>
            </a:pPr>
            <a:r>
              <a:rPr lang="en-US" dirty="0"/>
              <a:t>Additional site criteria </a:t>
            </a:r>
          </a:p>
          <a:p>
            <a:pPr marL="342900" indent="-342900">
              <a:spcAft>
                <a:spcPts val="500"/>
              </a:spcAft>
              <a:buAutoNum type="arabicPeriod"/>
            </a:pPr>
            <a:r>
              <a:rPr lang="en-US" dirty="0"/>
              <a:t>Identify locations for site feasibility visits</a:t>
            </a:r>
          </a:p>
          <a:p>
            <a:pPr marL="342900" indent="-342900">
              <a:spcAft>
                <a:spcPts val="500"/>
              </a:spcAft>
              <a:buAutoNum type="arabicPeriod"/>
            </a:pPr>
            <a:r>
              <a:rPr lang="en-US" dirty="0"/>
              <a:t>Provide feedback on community engagement process</a:t>
            </a:r>
          </a:p>
          <a:p>
            <a:pPr marL="0" indent="0">
              <a:spcAft>
                <a:spcPts val="500"/>
              </a:spcAft>
              <a:buNone/>
            </a:pPr>
            <a:r>
              <a:rPr lang="en-US" b="1" dirty="0"/>
              <a:t>Community Organization engagement goals</a:t>
            </a:r>
          </a:p>
          <a:p>
            <a:pPr marL="342900" indent="-342900">
              <a:spcAft>
                <a:spcPts val="500"/>
              </a:spcAft>
              <a:buAutoNum type="arabicPeriod"/>
            </a:pPr>
            <a:r>
              <a:rPr lang="en-US" dirty="0"/>
              <a:t>Present the top locations analyzed by the site feasibility group </a:t>
            </a:r>
          </a:p>
          <a:p>
            <a:pPr marL="342900" indent="-342900">
              <a:spcAft>
                <a:spcPts val="500"/>
              </a:spcAft>
              <a:buAutoNum type="arabicPeriod"/>
            </a:pPr>
            <a:r>
              <a:rPr lang="en-US" dirty="0"/>
              <a:t>Select the top locations</a:t>
            </a:r>
          </a:p>
          <a:p>
            <a:pPr marL="0" indent="0">
              <a:spcAft>
                <a:spcPts val="500"/>
              </a:spcAft>
              <a:buNone/>
            </a:pPr>
            <a:r>
              <a:rPr lang="en-US" b="1" dirty="0"/>
              <a:t>Public engagement goals</a:t>
            </a:r>
          </a:p>
          <a:p>
            <a:pPr marL="228600" indent="-228600">
              <a:spcAft>
                <a:spcPts val="500"/>
              </a:spcAft>
              <a:buAutoNum type="arabicPeriod"/>
            </a:pPr>
            <a:r>
              <a:rPr lang="en-US" dirty="0"/>
              <a:t>Education about the Portland Loo and location</a:t>
            </a:r>
          </a:p>
          <a:p>
            <a:pPr marL="228600" indent="-228600">
              <a:spcAft>
                <a:spcPts val="500"/>
              </a:spcAft>
              <a:buAutoNum type="arabicPeriod"/>
            </a:pPr>
            <a:r>
              <a:rPr lang="en-US" dirty="0"/>
              <a:t>Build excitement about this new amenity</a:t>
            </a:r>
          </a:p>
          <a:p>
            <a:pPr marL="342900" indent="-342900">
              <a:spcAft>
                <a:spcPts val="500"/>
              </a:spcAft>
              <a:buAutoNum type="arabicPeriod"/>
            </a:pPr>
            <a:endParaRPr lang="en-US"/>
          </a:p>
          <a:p>
            <a:pPr marL="342900" indent="-342900">
              <a:spcAft>
                <a:spcPts val="500"/>
              </a:spcAft>
              <a:buAutoNum type="arabicPeriod"/>
            </a:pPr>
            <a:endParaRPr lang="en-US"/>
          </a:p>
          <a:p>
            <a:pPr marL="342900" indent="-342900">
              <a:spcAft>
                <a:spcPts val="500"/>
              </a:spcAft>
              <a:buAutoNum type="arabicPeriod"/>
            </a:pPr>
            <a:endParaRPr lang="en-US"/>
          </a:p>
          <a:p>
            <a:pPr marL="342900" indent="-342900">
              <a:spcAft>
                <a:spcPts val="500"/>
              </a:spcAft>
              <a:buAutoNum type="arabicPeriod"/>
            </a:pPr>
            <a:endParaRPr lang="en-US"/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1660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600"/>
              </a:spcAft>
              <a:buFont typeface="Arial,Sans-Serif"/>
              <a:buChar char="•"/>
            </a:pPr>
            <a:r>
              <a:rPr lang="en-US"/>
              <a:t>Supports tourists and the business community</a:t>
            </a:r>
          </a:p>
          <a:p>
            <a:pPr marL="285750" indent="-285750">
              <a:spcAft>
                <a:spcPts val="1600"/>
              </a:spcAft>
              <a:buFont typeface="Arial,Sans-Serif"/>
              <a:buChar char="•"/>
            </a:pPr>
            <a:r>
              <a:rPr lang="en-US"/>
              <a:t>Contributes to age and family friendly communities</a:t>
            </a:r>
          </a:p>
          <a:p>
            <a:pPr marL="285750" indent="-285750">
              <a:spcAft>
                <a:spcPts val="1600"/>
              </a:spcAft>
              <a:buFont typeface="Arial,Sans-Serif"/>
              <a:buChar char="•"/>
            </a:pPr>
            <a:r>
              <a:rPr lang="en-US"/>
              <a:t>Improves quality of life</a:t>
            </a:r>
          </a:p>
          <a:p>
            <a:pPr marL="285750" indent="-285750">
              <a:spcAft>
                <a:spcPts val="1600"/>
              </a:spcAft>
              <a:buFont typeface="Arial,Sans-Serif"/>
              <a:buChar char="•"/>
            </a:pPr>
            <a:r>
              <a:rPr lang="en-US"/>
              <a:t>Advances gender and racial equity</a:t>
            </a:r>
          </a:p>
          <a:p>
            <a:pPr marL="285750" indent="-285750">
              <a:spcAft>
                <a:spcPts val="1600"/>
              </a:spcAft>
              <a:buFont typeface="Arial,Sans-Serif"/>
              <a:buChar char="•"/>
            </a:pPr>
            <a:r>
              <a:rPr lang="en-US"/>
              <a:t>Supports the most vulnerable</a:t>
            </a:r>
          </a:p>
        </p:txBody>
      </p:sp>
    </p:spTree>
    <p:extLst>
      <p:ext uri="{BB962C8B-B14F-4D97-AF65-F5344CB8AC3E}">
        <p14:creationId xmlns:p14="http://schemas.microsoft.com/office/powerpoint/2010/main" val="55565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1600"/>
              </a:spcAft>
            </a:pPr>
            <a:r>
              <a:rPr lang="en-US"/>
              <a:t>Acknowledge the city's other public restroom models (trailers, staffed porta potties, quality assurance porta potties) and why a permanent model is a better choice. </a:t>
            </a:r>
          </a:p>
          <a:p>
            <a:pPr marL="171450" indent="-171450">
              <a:spcAft>
                <a:spcPts val="1600"/>
              </a:spcAft>
            </a:pPr>
            <a:r>
              <a:rPr lang="en-US"/>
              <a:t>Why the Portland Loo is the model the City is interested in. (First installed over 10 years ago, the </a:t>
            </a:r>
            <a:r>
              <a:rPr lang="en-US">
                <a:hlinkClick r:id="rId3"/>
              </a:rPr>
              <a:t>Portland Loo</a:t>
            </a:r>
            <a:r>
              <a:rPr lang="en-US"/>
              <a:t> has proven to be a successful model in over 20 Cities. The City spoke with some of those other cities to hear their feedback and recommendations).  </a:t>
            </a:r>
          </a:p>
          <a:p>
            <a:pPr marL="171450" indent="-171450">
              <a:spcAft>
                <a:spcPts val="1600"/>
              </a:spcAft>
            </a:pPr>
            <a:endParaRPr lang="en-US"/>
          </a:p>
          <a:p>
            <a:pPr marL="171450" indent="-171450">
              <a:spcAft>
                <a:spcPts val="1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600"/>
              </a:spcAft>
              <a:buFont typeface="Courier New,monospace"/>
              <a:buChar char="o"/>
            </a:pPr>
            <a:r>
              <a:rPr lang="en-US"/>
              <a:t>PDPH has two full-time staff who currently maintain the porta potties. They would maintain the Loos and surrounding area including responding to neighbor's complaints</a:t>
            </a:r>
          </a:p>
          <a:p>
            <a:pPr marL="285750" indent="-285750">
              <a:spcAft>
                <a:spcPts val="1600"/>
              </a:spcAft>
              <a:buFont typeface="Courier New,monospace"/>
              <a:buChar char="o"/>
            </a:pPr>
            <a:r>
              <a:rPr lang="en-US"/>
              <a:t>Hours of operation are open to community input </a:t>
            </a:r>
          </a:p>
          <a:p>
            <a:pPr marL="285750" indent="-285750">
              <a:spcAft>
                <a:spcPts val="1600"/>
              </a:spcAft>
              <a:buFont typeface="Courier New,monospace"/>
              <a:buChar char="o"/>
            </a:pPr>
            <a:r>
              <a:rPr lang="en-US"/>
              <a:t>Ability to set automatic locks from off site</a:t>
            </a:r>
          </a:p>
          <a:p>
            <a:pPr marL="285750" indent="-285750">
              <a:spcAft>
                <a:spcPts val="1600"/>
              </a:spcAft>
              <a:buFont typeface="Courier New,monospace"/>
              <a:buChar char="o"/>
            </a:pPr>
            <a:r>
              <a:rPr lang="en-US"/>
              <a:t>Graffiti resistance finish and built-in cleaning hose</a:t>
            </a:r>
          </a:p>
          <a:p>
            <a:pPr marL="285750" indent="-285750">
              <a:spcAft>
                <a:spcPts val="1600"/>
              </a:spcAft>
              <a:buFont typeface="Courier New,monospace"/>
              <a:buChar char="o"/>
            </a:pPr>
            <a:r>
              <a:rPr lang="en-US"/>
              <a:t>Heated coil for winterization (addresses a problem that the City had with the trailers)</a:t>
            </a:r>
          </a:p>
          <a:p>
            <a:pPr marL="285750" indent="-285750">
              <a:spcAft>
                <a:spcPts val="1600"/>
              </a:spcAft>
              <a:buFont typeface="Courier New,monospace"/>
              <a:buChar char="o"/>
            </a:pPr>
            <a:r>
              <a:rPr lang="en-US"/>
              <a:t>Stainless steel, replaceable wall panels </a:t>
            </a:r>
          </a:p>
          <a:p>
            <a:pPr marL="285750" indent="-285750">
              <a:spcAft>
                <a:spcPts val="1600"/>
              </a:spcAft>
              <a:buFont typeface="Courier New,monospace"/>
              <a:buChar char="o"/>
            </a:pPr>
            <a:r>
              <a:rPr lang="en-US"/>
              <a:t>Security planning is included in site criteria </a:t>
            </a:r>
          </a:p>
        </p:txBody>
      </p:sp>
    </p:spTree>
    <p:extLst>
      <p:ext uri="{BB962C8B-B14F-4D97-AF65-F5344CB8AC3E}">
        <p14:creationId xmlns:p14="http://schemas.microsoft.com/office/powerpoint/2010/main" val="3297815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600"/>
              </a:spcAft>
              <a:buNone/>
            </a:pPr>
            <a:endParaRPr lang="en-US"/>
          </a:p>
          <a:p>
            <a:pPr marL="342900" indent="-342900">
              <a:spcAft>
                <a:spcPts val="500"/>
              </a:spcAft>
            </a:pPr>
            <a:r>
              <a:rPr lang="en-US" dirty="0"/>
              <a:t>Online engagement through social media</a:t>
            </a:r>
          </a:p>
          <a:p>
            <a:pPr marL="342900" indent="-342900">
              <a:spcAft>
                <a:spcPts val="500"/>
              </a:spcAft>
            </a:pPr>
            <a:r>
              <a:rPr lang="en-US" dirty="0"/>
              <a:t>Explore partnership with public art community for engagement</a:t>
            </a:r>
          </a:p>
          <a:p>
            <a:pPr marL="342900" indent="-342900">
              <a:spcAft>
                <a:spcPts val="500"/>
              </a:spcAft>
            </a:pPr>
            <a:r>
              <a:rPr lang="en-US" dirty="0"/>
              <a:t>Utilize current bathroom staff at MSB</a:t>
            </a:r>
          </a:p>
          <a:p>
            <a:pPr marL="342900" indent="-342900">
              <a:spcAft>
                <a:spcPts val="500"/>
              </a:spcAft>
            </a:pPr>
            <a:r>
              <a:rPr lang="en-US" dirty="0"/>
              <a:t>a fun launch event like </a:t>
            </a:r>
            <a:r>
              <a:rPr lang="en-US" dirty="0">
                <a:hlinkClick r:id="rId3"/>
              </a:rPr>
              <a:t>this one</a:t>
            </a:r>
            <a:r>
              <a:rPr lang="en-US" dirty="0"/>
              <a:t> that has school children singing about the Loo</a:t>
            </a:r>
          </a:p>
        </p:txBody>
      </p:sp>
    </p:spTree>
    <p:extLst>
      <p:ext uri="{BB962C8B-B14F-4D97-AF65-F5344CB8AC3E}">
        <p14:creationId xmlns:p14="http://schemas.microsoft.com/office/powerpoint/2010/main" val="1284066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latin typeface="Calibri"/>
                <a:cs typeface="Calibri"/>
              </a:rPr>
              <a:t>Explain what a jam board is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We have already populated a jam board with the criteria that the subcommittee came up with. 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Some of these technical criteria cannot be changed (size of the loo), but we want input on other items that we should be thinking about. </a:t>
            </a:r>
          </a:p>
        </p:txBody>
      </p:sp>
    </p:spTree>
    <p:extLst>
      <p:ext uri="{BB962C8B-B14F-4D97-AF65-F5344CB8AC3E}">
        <p14:creationId xmlns:p14="http://schemas.microsoft.com/office/powerpoint/2010/main" val="3362689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blankpa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35"/>
            <a:ext cx="9144000" cy="514242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153475" y="493025"/>
            <a:ext cx="7166700" cy="54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153475" y="1148707"/>
            <a:ext cx="7166700" cy="3212645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82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ransition/in-between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28" name="Shape 28" descr="inbetween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35"/>
            <a:ext cx="9144000" cy="514242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50" y="1928400"/>
            <a:ext cx="9144000" cy="1005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713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Imag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blankpa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35"/>
            <a:ext cx="9144000" cy="5142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73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99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charset="0"/>
              </a:defRPr>
            </a:lvl1pPr>
            <a:lvl2pPr>
              <a:defRPr>
                <a:latin typeface="Montserrat" charset="0"/>
              </a:defRPr>
            </a:lvl2pPr>
            <a:lvl3pPr>
              <a:defRPr>
                <a:latin typeface="Montserrat" charset="0"/>
              </a:defRPr>
            </a:lvl3pPr>
            <a:lvl4pPr>
              <a:defRPr>
                <a:latin typeface="Montserrat" charset="0"/>
              </a:defRPr>
            </a:lvl4pPr>
            <a:lvl5pPr>
              <a:defRPr>
                <a:latin typeface="Montserra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charset="0"/>
              </a:defRPr>
            </a:lvl1pPr>
            <a:lvl2pPr>
              <a:defRPr>
                <a:latin typeface="Montserrat" charset="0"/>
              </a:defRPr>
            </a:lvl2pPr>
            <a:lvl3pPr>
              <a:defRPr>
                <a:latin typeface="Montserrat" charset="0"/>
              </a:defRPr>
            </a:lvl3pPr>
            <a:lvl4pPr>
              <a:defRPr>
                <a:latin typeface="Montserrat" charset="0"/>
              </a:defRPr>
            </a:lvl4pPr>
            <a:lvl5pPr>
              <a:defRPr>
                <a:latin typeface="Montserra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hape 19">
            <a:extLst>
              <a:ext uri="{FF2B5EF4-FFF2-40B4-BE49-F238E27FC236}">
                <a16:creationId xmlns:a16="http://schemas.microsoft.com/office/drawing/2014/main" id="{B92B046E-1BBE-4B08-8E88-87454FC032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3475" y="493025"/>
            <a:ext cx="7166700" cy="54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40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79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 descr="cov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36"/>
            <a:ext cx="9144000" cy="514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 descr="City-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4013" y="4355076"/>
            <a:ext cx="2355976" cy="701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11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blankpage.jpg"/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0" y="535"/>
            <a:ext cx="9144000" cy="51424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1168550" y="368825"/>
            <a:ext cx="7388433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44444"/>
              </a:buClr>
              <a:buSzPct val="100000"/>
              <a:buFont typeface="Montserrat"/>
              <a:buNone/>
              <a:defRPr sz="24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1166483" y="1017959"/>
            <a:ext cx="7390500" cy="33399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247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oK4VM_ODD9JqGlV78JldUHzujxh8smhaABhr2ZP8Qfc/edit?usp=shari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775" y="311253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Piloting the Portland Loo in Philadelphia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9C81A-7F0E-48B4-A163-D50B4C4EB4AF}"/>
              </a:ext>
            </a:extLst>
          </p:cNvPr>
          <p:cNvSpPr txBox="1"/>
          <p:nvPr/>
        </p:nvSpPr>
        <p:spPr>
          <a:xfrm>
            <a:off x="104775" y="8491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Public Restrooms</a:t>
            </a:r>
          </a:p>
        </p:txBody>
      </p:sp>
    </p:spTree>
    <p:extLst>
      <p:ext uri="{BB962C8B-B14F-4D97-AF65-F5344CB8AC3E}">
        <p14:creationId xmlns:p14="http://schemas.microsoft.com/office/powerpoint/2010/main" val="1286353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FBBB34-A37D-46F0-98B4-923DCF39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engagement ideas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C1EEBEF0-E121-44D4-92F9-885502C95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372" y="1184204"/>
            <a:ext cx="4587095" cy="304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64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69F029-35F4-40C7-B33A-2B38BB26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" y="1152023"/>
            <a:ext cx="9144000" cy="178167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30661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6CC6F-46E7-404F-98B5-40C62BE4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Selection Criteria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1D656-6E80-400C-A62C-EDC16E50B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3475" y="1148707"/>
            <a:ext cx="4880700" cy="3212645"/>
          </a:xfrm>
        </p:spPr>
        <p:txBody>
          <a:bodyPr/>
          <a:lstStyle/>
          <a:p>
            <a:r>
              <a:rPr lang="en-US"/>
              <a:t>Link to Jam board:</a:t>
            </a:r>
          </a:p>
          <a:p>
            <a:r>
              <a:rPr lang="en-US">
                <a:hlinkClick r:id="rId3"/>
              </a:rPr>
              <a:t>https://jamboard.google.com/d/1oK4VM_ODD9JqGlV78JldUHzujxh8smhaABhr2ZP8Qfc/edit?usp=sharing</a:t>
            </a:r>
            <a:r>
              <a:rPr lang="en-US"/>
              <a:t> </a:t>
            </a:r>
          </a:p>
          <a:p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US"/>
              <a:t>Create your own post-its for criteria you want to add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Option to come off mute or type in chat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5" descr="Screenshot (14).png">
            <a:extLst>
              <a:ext uri="{FF2B5EF4-FFF2-40B4-BE49-F238E27FC236}">
                <a16:creationId xmlns:a16="http://schemas.microsoft.com/office/drawing/2014/main" id="{C76895D3-756B-401D-B904-25015A25B9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8" t="10685" r="24198" b="3347"/>
          <a:stretch/>
        </p:blipFill>
        <p:spPr>
          <a:xfrm>
            <a:off x="6195182" y="95138"/>
            <a:ext cx="2801577" cy="44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54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58057-9E86-49ED-937B-1F20926E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Zoom Instructions for map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D55A8-EF39-42F9-A672-E13770237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3475" y="1148707"/>
            <a:ext cx="3209333" cy="2360787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/>
              <a:t>Click "View Options"</a:t>
            </a:r>
          </a:p>
          <a:p>
            <a:pPr marL="342900" indent="-342900">
              <a:buAutoNum type="arabicPeriod"/>
            </a:pPr>
            <a:r>
              <a:rPr lang="en-US"/>
              <a:t>Click "Annotate"</a:t>
            </a:r>
          </a:p>
          <a:p>
            <a:pPr marL="342900" indent="-342900">
              <a:buAutoNum type="arabicPeriod"/>
            </a:pPr>
            <a:r>
              <a:rPr lang="en-US"/>
              <a:t>Use up to 3, star stamps</a:t>
            </a:r>
          </a:p>
          <a:p>
            <a:pPr marL="342900" indent="-342900">
              <a:buAutoNum type="arabicPeriod"/>
            </a:pPr>
            <a:r>
              <a:rPr lang="en-US"/>
              <a:t>Option to come off mute or type in chat</a:t>
            </a:r>
          </a:p>
          <a:p>
            <a:endParaRPr lang="en-US"/>
          </a:p>
        </p:txBody>
      </p:sp>
      <p:pic>
        <p:nvPicPr>
          <p:cNvPr id="4" name="Picture 4" descr="Inserting image...">
            <a:extLst>
              <a:ext uri="{FF2B5EF4-FFF2-40B4-BE49-F238E27FC236}">
                <a16:creationId xmlns:a16="http://schemas.microsoft.com/office/drawing/2014/main" id="{2087697D-FA2C-4090-8BA7-109006EC2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2" r="17127"/>
          <a:stretch/>
        </p:blipFill>
        <p:spPr>
          <a:xfrm>
            <a:off x="4569843" y="1027863"/>
            <a:ext cx="4087770" cy="27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91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A52A2-3711-4570-BA7C-DECACA7D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258" y="342063"/>
            <a:ext cx="7166700" cy="546300"/>
          </a:xfrm>
        </p:spPr>
        <p:txBody>
          <a:bodyPr/>
          <a:lstStyle/>
          <a:p>
            <a:r>
              <a:rPr lang="es-VE" dirty="0"/>
              <a:t>Para Interpretación en </a:t>
            </a:r>
            <a:r>
              <a:rPr lang="en-US" dirty="0"/>
              <a:t>Español</a:t>
            </a:r>
            <a:r>
              <a:rPr lang="es-VE" dirty="0"/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162710C-FC33-454F-807E-C643D7318AA9}"/>
              </a:ext>
            </a:extLst>
          </p:cNvPr>
          <p:cNvSpPr>
            <a:spLocks noGrp="1"/>
          </p:cNvSpPr>
          <p:nvPr/>
        </p:nvSpPr>
        <p:spPr>
          <a:xfrm>
            <a:off x="1059039" y="771348"/>
            <a:ext cx="3546884" cy="67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425" b="0" i="0" u="none" strike="noStrike" cap="all" spc="75" baseline="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25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35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US" sz="1200" b="1" dirty="0">
              <a:solidFill>
                <a:schemeClr val="dk2"/>
              </a:solidFill>
            </a:endParaRPr>
          </a:p>
          <a:p>
            <a:r>
              <a:rPr lang="en-US" sz="1200" b="1" dirty="0">
                <a:solidFill>
                  <a:schemeClr val="dk2"/>
                </a:solidFill>
              </a:rPr>
              <a:t>Para </a:t>
            </a:r>
            <a:r>
              <a:rPr lang="en-US" sz="1200" b="1" dirty="0" err="1">
                <a:solidFill>
                  <a:schemeClr val="dk2"/>
                </a:solidFill>
              </a:rPr>
              <a:t>escuchar</a:t>
            </a:r>
            <a:r>
              <a:rPr lang="en-US" sz="1200" b="1" dirty="0">
                <a:solidFill>
                  <a:schemeClr val="dk2"/>
                </a:solidFill>
              </a:rPr>
              <a:t> </a:t>
            </a:r>
            <a:r>
              <a:rPr lang="en-US" sz="1200" b="1" dirty="0" err="1">
                <a:solidFill>
                  <a:schemeClr val="dk2"/>
                </a:solidFill>
              </a:rPr>
              <a:t>esta</a:t>
            </a:r>
            <a:r>
              <a:rPr lang="en-US" sz="1200" b="1" dirty="0">
                <a:solidFill>
                  <a:schemeClr val="dk2"/>
                </a:solidFill>
              </a:rPr>
              <a:t> Junta </a:t>
            </a:r>
            <a:r>
              <a:rPr lang="en-US" sz="1200" b="1" dirty="0" err="1">
                <a:solidFill>
                  <a:schemeClr val="dk2"/>
                </a:solidFill>
              </a:rPr>
              <a:t>en</a:t>
            </a:r>
            <a:r>
              <a:rPr lang="en-US" sz="1200" b="1" dirty="0">
                <a:solidFill>
                  <a:schemeClr val="dk2"/>
                </a:solidFill>
              </a:rPr>
              <a:t> </a:t>
            </a:r>
            <a:r>
              <a:rPr lang="en-US" sz="1200" b="1" dirty="0" err="1">
                <a:solidFill>
                  <a:schemeClr val="dk2"/>
                </a:solidFill>
              </a:rPr>
              <a:t>Espanol</a:t>
            </a:r>
            <a:r>
              <a:rPr lang="en-US" sz="1200" b="1" dirty="0">
                <a:solidFill>
                  <a:schemeClr val="dk2"/>
                </a:solidFill>
              </a:rPr>
              <a:t> </a:t>
            </a:r>
            <a:r>
              <a:rPr lang="es-VE" sz="1200" b="1" dirty="0">
                <a:solidFill>
                  <a:schemeClr val="dk2"/>
                </a:solidFill>
              </a:rPr>
              <a:t>desde una computadora:</a:t>
            </a:r>
            <a:endParaRPr lang="es-VE" sz="120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56332B7-326B-4489-9D37-0E52A898DC4B}"/>
              </a:ext>
            </a:extLst>
          </p:cNvPr>
          <p:cNvSpPr>
            <a:spLocks noGrp="1"/>
          </p:cNvSpPr>
          <p:nvPr/>
        </p:nvSpPr>
        <p:spPr>
          <a:xfrm>
            <a:off x="935199" y="1335868"/>
            <a:ext cx="3635661" cy="2043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571500" lvl="0" indent="-342900">
              <a:buFont typeface="+mj-lt"/>
              <a:buAutoNum type="arabicPeriod"/>
            </a:pPr>
            <a:r>
              <a:rPr lang="es-VE" sz="4800" dirty="0"/>
              <a:t>Busque el </a:t>
            </a:r>
            <a:r>
              <a:rPr lang="es-VE" sz="4800" b="1" dirty="0"/>
              <a:t>símbolo del globo </a:t>
            </a:r>
            <a:r>
              <a:rPr lang="es-VE" sz="4800" dirty="0"/>
              <a:t>en el lado derecho de la barra negra en la parte inferior de la pantalla. Puede estar etiquetado como </a:t>
            </a:r>
            <a:r>
              <a:rPr lang="es-VE" sz="4800" b="1" dirty="0"/>
              <a:t>"Interpretación".</a:t>
            </a:r>
          </a:p>
          <a:p>
            <a:pPr marL="571500" lvl="0" indent="-342900">
              <a:buFont typeface="+mj-lt"/>
              <a:buAutoNum type="arabicPeriod"/>
            </a:pPr>
            <a:endParaRPr lang="es-VE" sz="3200" b="1" dirty="0"/>
          </a:p>
          <a:p>
            <a:pPr marL="571500" lvl="0" indent="-342900">
              <a:buFont typeface="+mj-lt"/>
              <a:buAutoNum type="arabicPeriod"/>
            </a:pPr>
            <a:r>
              <a:rPr lang="es-VE" sz="4800" dirty="0"/>
              <a:t>Haga clic en el </a:t>
            </a:r>
            <a:r>
              <a:rPr lang="es-VE" sz="4800" b="1" dirty="0"/>
              <a:t>icono del globo terráqueo</a:t>
            </a:r>
            <a:r>
              <a:rPr lang="es-VE" sz="4800" dirty="0"/>
              <a:t> (deberían aparecer varias opciones de idioma)</a:t>
            </a:r>
          </a:p>
          <a:p>
            <a:pPr marL="571500" lvl="0" indent="-342900">
              <a:buFont typeface="+mj-lt"/>
              <a:buAutoNum type="arabicPeriod"/>
            </a:pPr>
            <a:endParaRPr lang="es-VE" sz="3200" dirty="0"/>
          </a:p>
          <a:p>
            <a:pPr marL="571500" lvl="0" indent="-342900">
              <a:buFont typeface="+mj-lt"/>
              <a:buAutoNum type="arabicPeriod"/>
            </a:pPr>
            <a:r>
              <a:rPr lang="es-VE" sz="4800" dirty="0"/>
              <a:t>Seleccione español.</a:t>
            </a:r>
          </a:p>
          <a:p>
            <a:pPr marL="571500" lvl="0" indent="-342900">
              <a:buFont typeface="+mj-lt"/>
              <a:buAutoNum type="arabicPeriod"/>
            </a:pPr>
            <a:endParaRPr lang="es-VE" sz="3200" dirty="0"/>
          </a:p>
          <a:p>
            <a:pPr marL="571500" lvl="0" indent="-342900">
              <a:buFont typeface="+mj-lt"/>
              <a:buAutoNum type="arabicPeriod"/>
            </a:pPr>
            <a:r>
              <a:rPr lang="es-VE" sz="4800" dirty="0"/>
              <a:t>Silencie el audio original.</a:t>
            </a:r>
          </a:p>
          <a:p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2796F1-A30F-4D8A-AC07-4640E6775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79" y="3417753"/>
            <a:ext cx="2743200" cy="1090013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9D2FF33-C79B-4A15-8313-FE345112A1AA}"/>
              </a:ext>
            </a:extLst>
          </p:cNvPr>
          <p:cNvSpPr>
            <a:spLocks noGrp="1"/>
          </p:cNvSpPr>
          <p:nvPr/>
        </p:nvSpPr>
        <p:spPr>
          <a:xfrm>
            <a:off x="4753736" y="771347"/>
            <a:ext cx="4094429" cy="67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425" b="0" i="0" u="none" strike="noStrike" cap="all" spc="75" baseline="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25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35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lnSpc>
                <a:spcPct val="135000"/>
              </a:lnSpc>
            </a:pPr>
            <a:r>
              <a:rPr lang="en-US" sz="1200" b="1" dirty="0">
                <a:solidFill>
                  <a:schemeClr val="dk2"/>
                </a:solidFill>
              </a:rPr>
              <a:t>Para </a:t>
            </a:r>
            <a:r>
              <a:rPr lang="en-US" sz="1200" b="1" dirty="0" err="1">
                <a:solidFill>
                  <a:schemeClr val="dk2"/>
                </a:solidFill>
              </a:rPr>
              <a:t>escuchar</a:t>
            </a:r>
            <a:r>
              <a:rPr lang="en-US" sz="1200" b="1" dirty="0">
                <a:solidFill>
                  <a:schemeClr val="dk2"/>
                </a:solidFill>
              </a:rPr>
              <a:t> </a:t>
            </a:r>
            <a:r>
              <a:rPr lang="en-US" sz="1200" b="1" dirty="0" err="1">
                <a:solidFill>
                  <a:schemeClr val="dk2"/>
                </a:solidFill>
              </a:rPr>
              <a:t>esta</a:t>
            </a:r>
            <a:r>
              <a:rPr lang="en-US" sz="1200" b="1" dirty="0">
                <a:solidFill>
                  <a:schemeClr val="dk2"/>
                </a:solidFill>
              </a:rPr>
              <a:t> Junta </a:t>
            </a:r>
            <a:r>
              <a:rPr lang="en-US" sz="1200" b="1" dirty="0" err="1">
                <a:solidFill>
                  <a:schemeClr val="dk2"/>
                </a:solidFill>
              </a:rPr>
              <a:t>en</a:t>
            </a:r>
            <a:r>
              <a:rPr lang="en-US" sz="1200" b="1" dirty="0">
                <a:solidFill>
                  <a:schemeClr val="dk2"/>
                </a:solidFill>
              </a:rPr>
              <a:t> </a:t>
            </a:r>
            <a:r>
              <a:rPr lang="en-US" sz="1200" b="1" dirty="0" err="1">
                <a:solidFill>
                  <a:schemeClr val="dk2"/>
                </a:solidFill>
              </a:rPr>
              <a:t>Espanol</a:t>
            </a:r>
            <a:r>
              <a:rPr lang="en-US" sz="1200" b="1" dirty="0">
                <a:solidFill>
                  <a:schemeClr val="dk2"/>
                </a:solidFill>
              </a:rPr>
              <a:t> </a:t>
            </a:r>
            <a:r>
              <a:rPr lang="es-VE" sz="1200" b="1" dirty="0">
                <a:solidFill>
                  <a:schemeClr val="dk2"/>
                </a:solidFill>
              </a:rPr>
              <a:t>desde un </a:t>
            </a:r>
            <a:r>
              <a:rPr lang="en-US" sz="1200" b="1" dirty="0" err="1">
                <a:solidFill>
                  <a:schemeClr val="dk2"/>
                </a:solidFill>
              </a:rPr>
              <a:t>teléfono</a:t>
            </a:r>
            <a:r>
              <a:rPr lang="en-US" sz="1200" b="1" dirty="0">
                <a:solidFill>
                  <a:schemeClr val="dk2"/>
                </a:solidFill>
              </a:rPr>
              <a:t> </a:t>
            </a:r>
            <a:r>
              <a:rPr lang="en-US" sz="1200" b="1" dirty="0" err="1">
                <a:solidFill>
                  <a:schemeClr val="dk2"/>
                </a:solidFill>
              </a:rPr>
              <a:t>celular</a:t>
            </a:r>
            <a:r>
              <a:rPr lang="en-US" sz="1200" b="1" dirty="0">
                <a:solidFill>
                  <a:schemeClr val="dk2"/>
                </a:solidFill>
              </a:rPr>
              <a:t>: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DEC2C81-9FD2-4C18-98E0-3F096EFC1528}"/>
              </a:ext>
            </a:extLst>
          </p:cNvPr>
          <p:cNvSpPr>
            <a:spLocks noGrp="1"/>
          </p:cNvSpPr>
          <p:nvPr/>
        </p:nvSpPr>
        <p:spPr>
          <a:xfrm>
            <a:off x="4796869" y="1443697"/>
            <a:ext cx="3901991" cy="344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571500" indent="-342900">
              <a:buFont typeface="+mj-lt"/>
              <a:buAutoNum type="arabicPeriod"/>
            </a:pPr>
            <a:r>
              <a:rPr lang="es-VE" sz="4800" dirty="0"/>
              <a:t>Aparecerá un mensaje preguntando si desea interpretación.</a:t>
            </a:r>
          </a:p>
          <a:p>
            <a:pPr marL="571500" indent="-342900">
              <a:buFont typeface="+mj-lt"/>
              <a:buAutoNum type="arabicPeriod"/>
            </a:pPr>
            <a:endParaRPr lang="es-VE" sz="3200" dirty="0"/>
          </a:p>
          <a:p>
            <a:pPr marL="571500" indent="-342900">
              <a:buFont typeface="+mj-lt"/>
              <a:buAutoNum type="arabicPeriod"/>
            </a:pPr>
            <a:r>
              <a:rPr lang="es-VE" sz="4800" dirty="0"/>
              <a:t>Haga clic en el mensaje</a:t>
            </a:r>
          </a:p>
          <a:p>
            <a:pPr marL="571500" indent="-342900">
              <a:buFont typeface="+mj-lt"/>
              <a:buAutoNum type="arabicPeriod"/>
            </a:pPr>
            <a:endParaRPr lang="es-VE" sz="3200" dirty="0"/>
          </a:p>
          <a:p>
            <a:pPr marL="571500" indent="-342900">
              <a:buFont typeface="+mj-lt"/>
              <a:buAutoNum type="arabicPeriod"/>
            </a:pPr>
            <a:r>
              <a:rPr lang="es-VE" sz="4800" dirty="0"/>
              <a:t>Seleccione más</a:t>
            </a:r>
          </a:p>
          <a:p>
            <a:pPr marL="571500" indent="-342900">
              <a:buFont typeface="+mj-lt"/>
              <a:buAutoNum type="arabicPeriod"/>
            </a:pPr>
            <a:endParaRPr lang="es-VE" sz="3200" dirty="0"/>
          </a:p>
          <a:p>
            <a:pPr marL="571500" indent="-342900">
              <a:buFont typeface="+mj-lt"/>
              <a:buAutoNum type="arabicPeriod"/>
            </a:pPr>
            <a:r>
              <a:rPr lang="es-VE" sz="4800" dirty="0"/>
              <a:t>Seleccione “</a:t>
            </a:r>
            <a:r>
              <a:rPr lang="en-US" sz="4800" dirty="0" err="1"/>
              <a:t>Interpretación</a:t>
            </a:r>
            <a:r>
              <a:rPr lang="en-US" sz="4800" dirty="0"/>
              <a:t>”</a:t>
            </a:r>
            <a:r>
              <a:rPr lang="es-VE" sz="4800" dirty="0"/>
              <a:t> </a:t>
            </a:r>
          </a:p>
          <a:p>
            <a:pPr marL="571500" indent="-342900">
              <a:buFont typeface="+mj-lt"/>
              <a:buAutoNum type="arabicPeriod"/>
            </a:pPr>
            <a:endParaRPr lang="es-VE" sz="3200" dirty="0"/>
          </a:p>
          <a:p>
            <a:pPr marL="571500" indent="-342900">
              <a:buFont typeface="+mj-lt"/>
              <a:buAutoNum type="arabicPeriod"/>
            </a:pPr>
            <a:r>
              <a:rPr lang="es-VE" sz="4800" dirty="0"/>
              <a:t>Seleccione español</a:t>
            </a:r>
          </a:p>
          <a:p>
            <a:pPr marL="571500" indent="-342900">
              <a:buFont typeface="+mj-lt"/>
              <a:buAutoNum type="arabicPeriod"/>
            </a:pPr>
            <a:endParaRPr lang="es-VE" sz="3200" dirty="0"/>
          </a:p>
          <a:p>
            <a:pPr marL="571500" indent="-342900">
              <a:buFont typeface="+mj-lt"/>
              <a:buAutoNum type="arabicPeriod"/>
            </a:pPr>
            <a:r>
              <a:rPr lang="es-VE" sz="4800" dirty="0"/>
              <a:t>Silencie el audio original</a:t>
            </a:r>
          </a:p>
          <a:p>
            <a:pPr marL="571500" indent="-342900">
              <a:buFont typeface="+mj-lt"/>
              <a:buAutoNum type="arabicPeriod"/>
            </a:pPr>
            <a:endParaRPr lang="es-VE" sz="3200" dirty="0"/>
          </a:p>
          <a:p>
            <a:pPr marL="571500" indent="-342900">
              <a:buFont typeface="+mj-lt"/>
              <a:buAutoNum type="arabicPeriod"/>
            </a:pPr>
            <a:r>
              <a:rPr lang="es-VE" sz="4800" dirty="0"/>
              <a:t>Si no apareció un mensaje y está en la reunión busque la opción más en el lado derecho de la barra negra en la parte inferior de la pantalla del telefono. Luego, siga los pasos 3-6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71F8-BFC7-4C4D-9FC6-3BFBD539C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475" y="493025"/>
            <a:ext cx="7350011" cy="546300"/>
          </a:xfrm>
        </p:spPr>
        <p:txBody>
          <a:bodyPr/>
          <a:lstStyle/>
          <a:p>
            <a:r>
              <a:rPr lang="en-US"/>
              <a:t>Instructions to change name or add pronouns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8F377DA-4C74-4336-AF0C-A28B2AAD2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68" y="1290098"/>
            <a:ext cx="2652263" cy="249860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DB9159F-09E8-4CAA-BFE7-EF1C4C48B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12" y="1513960"/>
            <a:ext cx="2904945" cy="2191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DE17604-D0CF-40CD-A96B-958E829B5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456" y="1386622"/>
            <a:ext cx="2904945" cy="24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05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F4F82E-EAF4-4958-9E3E-5EA0E23C3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7018" y="1498615"/>
            <a:ext cx="2527539" cy="234694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</a:rPr>
              <a:t>Name</a:t>
            </a:r>
            <a:endParaRPr lang="en-US"/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-US">
                <a:latin typeface="Montserrat"/>
              </a:rPr>
              <a:t>Pronouns</a:t>
            </a:r>
            <a:endParaRPr lang="en-US"/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-US">
                <a:latin typeface="Montserrat"/>
              </a:rPr>
              <a:t>Title</a:t>
            </a:r>
            <a:endParaRPr lang="en-US"/>
          </a:p>
          <a:p>
            <a:pPr marL="285750" indent="-285750">
              <a:lnSpc>
                <a:spcPct val="114999"/>
              </a:lnSpc>
              <a:buFont typeface="Arial"/>
              <a:buChar char="•"/>
            </a:pPr>
            <a:r>
              <a:rPr lang="en-US">
                <a:latin typeface="Montserrat"/>
              </a:rPr>
              <a:t>Organization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EF50DC-FC86-42EF-944B-E8A53BB4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475" y="493025"/>
            <a:ext cx="2314342" cy="546300"/>
          </a:xfrm>
        </p:spPr>
        <p:txBody>
          <a:bodyPr/>
          <a:lstStyle/>
          <a:p>
            <a:r>
              <a:rPr lang="en-US"/>
              <a:t>Introductions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7308577-7FE3-4592-88B7-7452B8E44833}"/>
              </a:ext>
            </a:extLst>
          </p:cNvPr>
          <p:cNvSpPr txBox="1">
            <a:spLocks/>
          </p:cNvSpPr>
          <p:nvPr/>
        </p:nvSpPr>
        <p:spPr>
          <a:xfrm>
            <a:off x="5500469" y="494463"/>
            <a:ext cx="2314342" cy="54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Font typeface="Montserrat"/>
              <a:buNone/>
              <a:defRPr sz="2400" b="0" i="0" u="none" strike="noStrike" cap="non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Icebreaker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C0685CD-AAA5-47BF-AC09-752B6008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306" y="1764343"/>
            <a:ext cx="1902125" cy="130210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7DD345D-83DB-4498-9F50-EDEBD7FA9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423" y="1762933"/>
            <a:ext cx="1694372" cy="128335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5C810A6-2B3B-477E-8492-3CFE5A60E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20" t="17717" r="14118" b="25591"/>
          <a:stretch/>
        </p:blipFill>
        <p:spPr>
          <a:xfrm>
            <a:off x="7696919" y="1760867"/>
            <a:ext cx="1279503" cy="1285628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57D4CA3-C514-4785-B255-939296858352}"/>
              </a:ext>
            </a:extLst>
          </p:cNvPr>
          <p:cNvSpPr txBox="1">
            <a:spLocks/>
          </p:cNvSpPr>
          <p:nvPr/>
        </p:nvSpPr>
        <p:spPr>
          <a:xfrm>
            <a:off x="4479624" y="1068732"/>
            <a:ext cx="4220473" cy="8588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Montserrat" charset="0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Montserrat" charset="0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Montserrat" charset="0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Montserrat" charset="0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Montserrat" charset="0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n-US" sz="1600">
                <a:latin typeface="Montserrat"/>
              </a:rPr>
              <a:t>Which animal best expresses how you are feeling today?</a:t>
            </a:r>
            <a:endParaRPr lang="en-US" sz="160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90F8D90D-E41F-4B37-B5C5-85E8BDCD75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95" t="12413" r="840" b="12136"/>
          <a:stretch/>
        </p:blipFill>
        <p:spPr>
          <a:xfrm>
            <a:off x="4149306" y="3056661"/>
            <a:ext cx="1586841" cy="1294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EF090-1C5A-4910-8D04-07D8CF148AA9}"/>
              </a:ext>
            </a:extLst>
          </p:cNvPr>
          <p:cNvSpPr txBox="1"/>
          <p:nvPr/>
        </p:nvSpPr>
        <p:spPr>
          <a:xfrm>
            <a:off x="4095391" y="1771650"/>
            <a:ext cx="3925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1</a:t>
            </a:r>
            <a:r>
              <a:rPr lang="en-US"/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88CB2C-BB71-4FCB-9D8F-EDFEF5133B0A}"/>
              </a:ext>
            </a:extLst>
          </p:cNvPr>
          <p:cNvSpPr txBox="1"/>
          <p:nvPr/>
        </p:nvSpPr>
        <p:spPr>
          <a:xfrm>
            <a:off x="6003985" y="1760867"/>
            <a:ext cx="3925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2</a:t>
            </a:r>
            <a:r>
              <a:rPr lang="en-US"/>
              <a:t>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5F014-20B7-440B-B50A-4E6C01C9A26B}"/>
              </a:ext>
            </a:extLst>
          </p:cNvPr>
          <p:cNvSpPr txBox="1"/>
          <p:nvPr/>
        </p:nvSpPr>
        <p:spPr>
          <a:xfrm>
            <a:off x="8645824" y="1760866"/>
            <a:ext cx="3925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3</a:t>
            </a:r>
            <a:r>
              <a:rPr lang="en-US"/>
              <a:t>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5DB0F4-6CC2-48BF-A402-E1CB218EB3EA}"/>
              </a:ext>
            </a:extLst>
          </p:cNvPr>
          <p:cNvSpPr txBox="1"/>
          <p:nvPr/>
        </p:nvSpPr>
        <p:spPr>
          <a:xfrm>
            <a:off x="4149305" y="4133131"/>
            <a:ext cx="3925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4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8CC42364-455B-459C-8EC2-708CA75224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43" t="-11" r="22140" b="-749"/>
          <a:stretch/>
        </p:blipFill>
        <p:spPr>
          <a:xfrm>
            <a:off x="5734409" y="3059567"/>
            <a:ext cx="1766542" cy="13002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C1B59A-33B1-4781-AD63-33234C0244F1}"/>
              </a:ext>
            </a:extLst>
          </p:cNvPr>
          <p:cNvSpPr txBox="1"/>
          <p:nvPr/>
        </p:nvSpPr>
        <p:spPr>
          <a:xfrm>
            <a:off x="7502824" y="4133131"/>
            <a:ext cx="3925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5</a:t>
            </a: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EB22870B-BE81-414A-A025-878A09A9BA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78" t="-357" r="-613" b="-431"/>
          <a:stretch/>
        </p:blipFill>
        <p:spPr>
          <a:xfrm>
            <a:off x="7498513" y="3059325"/>
            <a:ext cx="1468291" cy="13010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EE510E-0EDB-48C9-89CA-E675EAF28D26}"/>
              </a:ext>
            </a:extLst>
          </p:cNvPr>
          <p:cNvSpPr txBox="1"/>
          <p:nvPr/>
        </p:nvSpPr>
        <p:spPr>
          <a:xfrm>
            <a:off x="7244031" y="4046866"/>
            <a:ext cx="3925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4BFDBE-9D16-4B7B-A00D-15152A4E61EC}"/>
              </a:ext>
            </a:extLst>
          </p:cNvPr>
          <p:cNvSpPr txBox="1"/>
          <p:nvPr/>
        </p:nvSpPr>
        <p:spPr>
          <a:xfrm>
            <a:off x="8645823" y="4046866"/>
            <a:ext cx="3925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54538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D2AC5-97B4-428C-A8E3-32170B5DC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6851530" cy="3263504"/>
          </a:xfrm>
        </p:spPr>
        <p:txBody>
          <a:bodyPr/>
          <a:lstStyle/>
          <a:p>
            <a:pPr marL="285750" indent="-285750">
              <a:spcAft>
                <a:spcPts val="1000"/>
              </a:spcAft>
              <a:buFont typeface="Arial"/>
              <a:buChar char="•"/>
            </a:pPr>
            <a:endParaRPr lang="en-US" sz="1600"/>
          </a:p>
          <a:p>
            <a:pPr marL="285750" indent="-285750">
              <a:lnSpc>
                <a:spcPct val="114999"/>
              </a:lnSpc>
              <a:spcAft>
                <a:spcPts val="1000"/>
              </a:spcAft>
              <a:buFont typeface="Arial"/>
              <a:buChar char="•"/>
            </a:pPr>
            <a:endParaRPr lang="en-US" sz="1600">
              <a:latin typeface="Montserrat"/>
            </a:endParaRPr>
          </a:p>
          <a:p>
            <a:pPr marL="285750" indent="-285750">
              <a:lnSpc>
                <a:spcPct val="114999"/>
              </a:lnSpc>
              <a:spcAft>
                <a:spcPts val="1000"/>
              </a:spcAft>
              <a:buFont typeface="Arial"/>
              <a:buChar char="•"/>
            </a:pPr>
            <a:endParaRPr lang="en-US" sz="1600">
              <a:latin typeface="Montserrat"/>
            </a:endParaRPr>
          </a:p>
          <a:p>
            <a:pPr marL="285750" indent="-285750">
              <a:lnSpc>
                <a:spcPct val="114999"/>
              </a:lnSpc>
              <a:spcAft>
                <a:spcPts val="1000"/>
              </a:spcAft>
              <a:buFont typeface="Arial"/>
              <a:buChar char="•"/>
            </a:pPr>
            <a:endParaRPr lang="en-US" sz="1600">
              <a:latin typeface="Montserrat"/>
            </a:endParaRPr>
          </a:p>
          <a:p>
            <a:pPr>
              <a:lnSpc>
                <a:spcPct val="114999"/>
              </a:lnSpc>
            </a:pPr>
            <a:endParaRPr lang="en-US">
              <a:latin typeface="Montserra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C6C658-8A3E-42D5-90DC-85DF64D5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475" y="493025"/>
            <a:ext cx="2217295" cy="546300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A5381B2-BECD-4917-93D2-C39996384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366069"/>
              </p:ext>
            </p:extLst>
          </p:nvPr>
        </p:nvGraphicFramePr>
        <p:xfrm>
          <a:off x="1166723" y="1416619"/>
          <a:ext cx="6400800" cy="2228850"/>
        </p:xfrm>
        <a:graphic>
          <a:graphicData uri="http://schemas.openxmlformats.org/drawingml/2006/table">
            <a:tbl>
              <a:tblPr firstRow="1" bandRow="1">
                <a:tableStyleId>{27B4C330-B887-433D-B16C-5E01EE184D8F}</a:tableStyleId>
              </a:tblPr>
              <a:tblGrid>
                <a:gridCol w="428625">
                  <a:extLst>
                    <a:ext uri="{9D8B030D-6E8A-4147-A177-3AD203B41FA5}">
                      <a16:colId xmlns:a16="http://schemas.microsoft.com/office/drawing/2014/main" val="2795306611"/>
                    </a:ext>
                  </a:extLst>
                </a:gridCol>
                <a:gridCol w="5972175">
                  <a:extLst>
                    <a:ext uri="{9D8B030D-6E8A-4147-A177-3AD203B41FA5}">
                      <a16:colId xmlns:a16="http://schemas.microsoft.com/office/drawing/2014/main" val="20049685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1​</a:t>
                      </a:r>
                      <a:endParaRPr lang="en-US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effectLst/>
                          <a:latin typeface="Montserrat"/>
                        </a:rPr>
                        <a:t>Introductions </a:t>
                      </a:r>
                      <a:endParaRPr lang="en-US" b="0" i="0">
                        <a:latin typeface="Montserra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1689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2​</a:t>
                      </a:r>
                      <a:endParaRPr lang="en-US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US" sz="1600" b="0" i="0" u="none" strike="noStrike" noProof="0">
                          <a:effectLst/>
                          <a:latin typeface="Montserrat"/>
                        </a:rPr>
                        <a:t>Overview of permanent restroom pilot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3272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3​</a:t>
                      </a:r>
                      <a:endParaRPr lang="en-US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effectLst/>
                          <a:latin typeface="Montserrat"/>
                        </a:rPr>
                        <a:t>Community engagement process 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88880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4​</a:t>
                      </a:r>
                      <a:endParaRPr lang="en-US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effectLst/>
                          <a:latin typeface="Montserrat"/>
                        </a:rPr>
                        <a:t>Siting criteria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82686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5​</a:t>
                      </a:r>
                      <a:endParaRPr lang="en-US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b="0" i="0" u="none" strike="noStrike" noProof="0">
                          <a:effectLst/>
                          <a:latin typeface="Montserrat"/>
                        </a:rPr>
                        <a:t>Potential locations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82339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b="0" i="0" u="none" strike="noStrike" noProof="0">
                          <a:effectLst/>
                          <a:latin typeface="Montserrat"/>
                        </a:rPr>
                        <a:t>Next Steps</a:t>
                      </a:r>
                      <a:endParaRPr lang="en-US" b="0" i="0">
                        <a:latin typeface="Montserra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258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903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0AE6-6ED7-4CF9-B569-D5A01E06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Engagement Process</a:t>
            </a:r>
          </a:p>
        </p:txBody>
      </p:sp>
      <p:graphicFrame>
        <p:nvGraphicFramePr>
          <p:cNvPr id="99" name="Diagram 98">
            <a:extLst>
              <a:ext uri="{FF2B5EF4-FFF2-40B4-BE49-F238E27FC236}">
                <a16:creationId xmlns:a16="http://schemas.microsoft.com/office/drawing/2014/main" id="{6C5CAA89-BCA9-46D8-9BB9-9DDC356B0E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8217075"/>
              </p:ext>
            </p:extLst>
          </p:nvPr>
        </p:nvGraphicFramePr>
        <p:xfrm>
          <a:off x="322053" y="962203"/>
          <a:ext cx="8709084" cy="358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92" name="Rectangle: Rounded Corners 2791">
            <a:extLst>
              <a:ext uri="{FF2B5EF4-FFF2-40B4-BE49-F238E27FC236}">
                <a16:creationId xmlns:a16="http://schemas.microsoft.com/office/drawing/2014/main" id="{0D564B8F-6C77-4E9A-B6BC-EE1C19C9CC95}"/>
              </a:ext>
            </a:extLst>
          </p:cNvPr>
          <p:cNvSpPr/>
          <p:nvPr/>
        </p:nvSpPr>
        <p:spPr>
          <a:xfrm>
            <a:off x="321872" y="2041765"/>
            <a:ext cx="787159" cy="1423357"/>
          </a:xfrm>
          <a:prstGeom prst="roundRect">
            <a:avLst/>
          </a:prstGeom>
          <a:solidFill>
            <a:srgbClr val="29B34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1" name="Rectangle: Rounded Corners 2790">
            <a:extLst>
              <a:ext uri="{FF2B5EF4-FFF2-40B4-BE49-F238E27FC236}">
                <a16:creationId xmlns:a16="http://schemas.microsoft.com/office/drawing/2014/main" id="{E367B1C3-EBCB-48BC-8656-20C125F8C473}"/>
              </a:ext>
            </a:extLst>
          </p:cNvPr>
          <p:cNvSpPr/>
          <p:nvPr/>
        </p:nvSpPr>
        <p:spPr>
          <a:xfrm>
            <a:off x="1152165" y="2052548"/>
            <a:ext cx="787160" cy="1412574"/>
          </a:xfrm>
          <a:prstGeom prst="roundRect">
            <a:avLst/>
          </a:prstGeom>
          <a:solidFill>
            <a:srgbClr val="29B34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5" name="Rectangle: Rounded Corners 2794">
            <a:extLst>
              <a:ext uri="{FF2B5EF4-FFF2-40B4-BE49-F238E27FC236}">
                <a16:creationId xmlns:a16="http://schemas.microsoft.com/office/drawing/2014/main" id="{A928A3DA-B8F8-4FE4-BA28-8821D0D89DEE}"/>
              </a:ext>
            </a:extLst>
          </p:cNvPr>
          <p:cNvSpPr/>
          <p:nvPr/>
        </p:nvSpPr>
        <p:spPr>
          <a:xfrm>
            <a:off x="4149845" y="2041764"/>
            <a:ext cx="1304744" cy="1455706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1" name="Rectangle: Rounded Corners 770">
            <a:extLst>
              <a:ext uri="{FF2B5EF4-FFF2-40B4-BE49-F238E27FC236}">
                <a16:creationId xmlns:a16="http://schemas.microsoft.com/office/drawing/2014/main" id="{503C2021-10B7-442E-894B-E55DBE7E1D98}"/>
              </a:ext>
            </a:extLst>
          </p:cNvPr>
          <p:cNvSpPr/>
          <p:nvPr/>
        </p:nvSpPr>
        <p:spPr>
          <a:xfrm>
            <a:off x="1971674" y="2041765"/>
            <a:ext cx="1369442" cy="1423357"/>
          </a:xfrm>
          <a:prstGeom prst="roundRect">
            <a:avLst/>
          </a:prstGeom>
          <a:solidFill>
            <a:srgbClr val="29B34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Rectangle: Rounded Corners 900">
            <a:extLst>
              <a:ext uri="{FF2B5EF4-FFF2-40B4-BE49-F238E27FC236}">
                <a16:creationId xmlns:a16="http://schemas.microsoft.com/office/drawing/2014/main" id="{5FE5D53F-0244-4296-9629-0248F21CC422}"/>
              </a:ext>
            </a:extLst>
          </p:cNvPr>
          <p:cNvSpPr/>
          <p:nvPr/>
        </p:nvSpPr>
        <p:spPr>
          <a:xfrm>
            <a:off x="3384249" y="2052548"/>
            <a:ext cx="765594" cy="1412574"/>
          </a:xfrm>
          <a:prstGeom prst="roundRect">
            <a:avLst/>
          </a:prstGeom>
          <a:solidFill>
            <a:srgbClr val="29B34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1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0779-6E8A-47A7-A4CA-2768DC281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Public restrooms benefit everyone.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6C55DDB-C9B6-4425-A039-204B795F0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027" y="1043999"/>
            <a:ext cx="2743200" cy="152921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95DDA29-278A-45F0-ABA1-7D7691B1C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25" y="2844201"/>
            <a:ext cx="2743200" cy="154047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58FDC15-6C85-4E5E-BF0A-18E56D844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679" y="1032294"/>
            <a:ext cx="227647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DCF7AE4B-CDF9-4871-A3E0-F3F1AF0BC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9" t="5512" r="11518" b="4199"/>
          <a:stretch/>
        </p:blipFill>
        <p:spPr>
          <a:xfrm>
            <a:off x="4983205" y="928687"/>
            <a:ext cx="3140987" cy="3544135"/>
          </a:xfrm>
          <a:prstGeom prst="rect">
            <a:avLst/>
          </a:prstGeom>
        </p:spPr>
      </p:pic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483EC492-5C33-479E-89DE-4315ECF90EA7}"/>
              </a:ext>
            </a:extLst>
          </p:cNvPr>
          <p:cNvSpPr/>
          <p:nvPr/>
        </p:nvSpPr>
        <p:spPr>
          <a:xfrm rot="5340000">
            <a:off x="7664783" y="2045142"/>
            <a:ext cx="1628234" cy="841075"/>
          </a:xfrm>
          <a:prstGeom prst="wedgeRectCallou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5A36ED54-50D4-4830-B169-4E17422B7845}"/>
              </a:ext>
            </a:extLst>
          </p:cNvPr>
          <p:cNvSpPr/>
          <p:nvPr/>
        </p:nvSpPr>
        <p:spPr>
          <a:xfrm>
            <a:off x="4704748" y="346059"/>
            <a:ext cx="3827968" cy="420538"/>
          </a:xfrm>
          <a:prstGeom prst="wedgeRectCallou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2953C0-6EC6-4BE6-9771-D46243FD6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475" y="493025"/>
            <a:ext cx="3823965" cy="546300"/>
          </a:xfrm>
          <a:ln>
            <a:noFill/>
          </a:ln>
        </p:spPr>
        <p:txBody>
          <a:bodyPr/>
          <a:lstStyle/>
          <a:p>
            <a:r>
              <a:rPr lang="en-US" sz="2800"/>
              <a:t>The Portland Loo 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CC98637-ABBF-4BD4-BBB6-6115CCF3F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25" r="316" b="472"/>
          <a:stretch/>
        </p:blipFill>
        <p:spPr>
          <a:xfrm>
            <a:off x="1076146" y="1269163"/>
            <a:ext cx="2981229" cy="2270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C6B2A9-6991-464A-A815-8F950055C220}"/>
              </a:ext>
            </a:extLst>
          </p:cNvPr>
          <p:cNvSpPr txBox="1"/>
          <p:nvPr/>
        </p:nvSpPr>
        <p:spPr>
          <a:xfrm>
            <a:off x="4658803" y="415685"/>
            <a:ext cx="403716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Open Sans"/>
              </a:rPr>
              <a:t>A skylight and a motion-sensing LED lighting 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7946D269-096A-48E6-9E81-8E71DF51D592}"/>
              </a:ext>
            </a:extLst>
          </p:cNvPr>
          <p:cNvSpPr/>
          <p:nvPr/>
        </p:nvSpPr>
        <p:spPr>
          <a:xfrm rot="16200000">
            <a:off x="-82489" y="2198032"/>
            <a:ext cx="1337094" cy="744028"/>
          </a:xfrm>
          <a:prstGeom prst="wedgeRectCallou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086C23-0893-43CB-A89E-579AA24E1620}"/>
              </a:ext>
            </a:extLst>
          </p:cNvPr>
          <p:cNvSpPr txBox="1"/>
          <p:nvPr/>
        </p:nvSpPr>
        <p:spPr>
          <a:xfrm>
            <a:off x="175763" y="2014268"/>
            <a:ext cx="82382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Open Sans"/>
              </a:rPr>
              <a:t>Grating at the top and bottom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168D7EF1-5421-4872-9A9C-29453498525F}"/>
              </a:ext>
            </a:extLst>
          </p:cNvPr>
          <p:cNvSpPr/>
          <p:nvPr/>
        </p:nvSpPr>
        <p:spPr>
          <a:xfrm rot="10860000">
            <a:off x="1354797" y="3841332"/>
            <a:ext cx="2598705" cy="571500"/>
          </a:xfrm>
          <a:prstGeom prst="wedgeRectCallou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A97D8-12AF-49F3-A98D-E572834B694C}"/>
              </a:ext>
            </a:extLst>
          </p:cNvPr>
          <p:cNvSpPr txBox="1"/>
          <p:nvPr/>
        </p:nvSpPr>
        <p:spPr>
          <a:xfrm>
            <a:off x="1353809" y="387164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Open Sans"/>
              </a:rPr>
              <a:t>Internal hand washing station</a:t>
            </a:r>
          </a:p>
          <a:p>
            <a:r>
              <a:rPr lang="en-US">
                <a:latin typeface="Open Sans"/>
              </a:rPr>
              <a:t>and diaper changing table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C6A50-DB81-4F8C-B5C1-12C0AAD8BE05}"/>
              </a:ext>
            </a:extLst>
          </p:cNvPr>
          <p:cNvSpPr txBox="1"/>
          <p:nvPr/>
        </p:nvSpPr>
        <p:spPr>
          <a:xfrm>
            <a:off x="8044671" y="1720430"/>
            <a:ext cx="877739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Open Sans"/>
              </a:rPr>
              <a:t>Fits a bike, stroller, or two </a:t>
            </a:r>
            <a:endParaRPr lang="en-US"/>
          </a:p>
          <a:p>
            <a:r>
              <a:rPr lang="en-US">
                <a:latin typeface="Open Sans"/>
              </a:rPr>
              <a:t>adults with a child </a:t>
            </a:r>
            <a:endParaRPr lang="en-US"/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6B207C30-2945-4AAE-AA7E-EE38EC735D8E}"/>
              </a:ext>
            </a:extLst>
          </p:cNvPr>
          <p:cNvSpPr/>
          <p:nvPr/>
        </p:nvSpPr>
        <p:spPr>
          <a:xfrm rot="5400000">
            <a:off x="7993991" y="3502777"/>
            <a:ext cx="517585" cy="981254"/>
          </a:xfrm>
          <a:prstGeom prst="wedgeRectCallou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511F58-B1B3-4024-851F-EA2788E7CFC1}"/>
              </a:ext>
            </a:extLst>
          </p:cNvPr>
          <p:cNvSpPr txBox="1"/>
          <p:nvPr/>
        </p:nvSpPr>
        <p:spPr>
          <a:xfrm>
            <a:off x="7761617" y="3874339"/>
            <a:ext cx="11149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Open Sans"/>
              </a:rPr>
              <a:t>Accessible</a:t>
            </a:r>
          </a:p>
        </p:txBody>
      </p:sp>
    </p:spTree>
    <p:extLst>
      <p:ext uri="{BB962C8B-B14F-4D97-AF65-F5344CB8AC3E}">
        <p14:creationId xmlns:p14="http://schemas.microsoft.com/office/powerpoint/2010/main" val="2418847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69CE68-671E-4FB7-8E4F-C34AF1FC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/>
              <a:t>Operations and Maintenance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35DA2A1-4802-4EEE-90CB-FF39D68C2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74" r="392" b="-526"/>
          <a:stretch/>
        </p:blipFill>
        <p:spPr>
          <a:xfrm>
            <a:off x="1151627" y="1165450"/>
            <a:ext cx="3821528" cy="261770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CFE30F3-5EA4-4667-9459-F4107089B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816" y="1228276"/>
            <a:ext cx="3695160" cy="2492853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32298393-5D5D-4168-B8D1-8BBBF95578B8}"/>
              </a:ext>
            </a:extLst>
          </p:cNvPr>
          <p:cNvSpPr txBox="1"/>
          <p:nvPr/>
        </p:nvSpPr>
        <p:spPr>
          <a:xfrm>
            <a:off x="7026720" y="3401742"/>
            <a:ext cx="184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Porta Potties at MSB</a:t>
            </a:r>
          </a:p>
        </p:txBody>
      </p:sp>
    </p:spTree>
    <p:extLst>
      <p:ext uri="{BB962C8B-B14F-4D97-AF65-F5344CB8AC3E}">
        <p14:creationId xmlns:p14="http://schemas.microsoft.com/office/powerpoint/2010/main" val="110716661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7B437D4F94CA4BAAA98C7DFF5C10B1" ma:contentTypeVersion="11" ma:contentTypeDescription="Create a new document." ma:contentTypeScope="" ma:versionID="aae1405afeedbdea8af634dc387e6f61">
  <xsd:schema xmlns:xsd="http://www.w3.org/2001/XMLSchema" xmlns:xs="http://www.w3.org/2001/XMLSchema" xmlns:p="http://schemas.microsoft.com/office/2006/metadata/properties" xmlns:ns2="aa273815-e1b6-45db-afed-e96eb579f154" xmlns:ns3="7e618f34-a3a9-4c60-9e8c-013d224d6262" targetNamespace="http://schemas.microsoft.com/office/2006/metadata/properties" ma:root="true" ma:fieldsID="9c213dd63dd50f456521625190a5ccc8" ns2:_="" ns3:_="">
    <xsd:import namespace="aa273815-e1b6-45db-afed-e96eb579f154"/>
    <xsd:import namespace="7e618f34-a3a9-4c60-9e8c-013d224d62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73815-e1b6-45db-afed-e96eb579f1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18f34-a3a9-4c60-9e8c-013d224d626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C22F49-2F50-4753-9F73-DDB2C96DFE25}">
  <ds:schemaRefs>
    <ds:schemaRef ds:uri="7e618f34-a3a9-4c60-9e8c-013d224d6262"/>
    <ds:schemaRef ds:uri="aa273815-e1b6-45db-afed-e96eb579f1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4CEA12D-33E8-4951-B8BA-68D975814D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B27865-EB44-417B-8C46-C58C6B17892C}">
  <ds:schemaRefs>
    <ds:schemaRef ds:uri="7e618f34-a3a9-4c60-9e8c-013d224d6262"/>
    <ds:schemaRef ds:uri="aa273815-e1b6-45db-afed-e96eb579f15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750</Words>
  <Application>Microsoft Office PowerPoint</Application>
  <PresentationFormat>On-screen Show (16:9)</PresentationFormat>
  <Paragraphs>131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Arial,Sans-Serif</vt:lpstr>
      <vt:lpstr>Arial</vt:lpstr>
      <vt:lpstr>Montserrat</vt:lpstr>
      <vt:lpstr>Courier New,monospace</vt:lpstr>
      <vt:lpstr>Open Sans</vt:lpstr>
      <vt:lpstr>Calibri</vt:lpstr>
      <vt:lpstr>simple-light-2</vt:lpstr>
      <vt:lpstr>PowerPoint Presentation</vt:lpstr>
      <vt:lpstr>Para Interpretación en Español  </vt:lpstr>
      <vt:lpstr>Instructions to change name or add pronouns</vt:lpstr>
      <vt:lpstr>Introductions</vt:lpstr>
      <vt:lpstr>Agenda</vt:lpstr>
      <vt:lpstr>Community Engagement Process</vt:lpstr>
      <vt:lpstr>Public restrooms benefit everyone. </vt:lpstr>
      <vt:lpstr>The Portland Loo </vt:lpstr>
      <vt:lpstr>Operations and Maintenance</vt:lpstr>
      <vt:lpstr>Community engagement ideas</vt:lpstr>
      <vt:lpstr>Questions?</vt:lpstr>
      <vt:lpstr>Site Selection Criteria</vt:lpstr>
      <vt:lpstr>Zoom Instructions for map 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Caraballo</dc:creator>
  <cp:lastModifiedBy>Eva Gladstein</cp:lastModifiedBy>
  <cp:revision>33</cp:revision>
  <cp:lastPrinted>2018-10-17T20:45:41Z</cp:lastPrinted>
  <dcterms:created xsi:type="dcterms:W3CDTF">2021-05-12T18:26:54Z</dcterms:created>
  <dcterms:modified xsi:type="dcterms:W3CDTF">2022-01-05T21:28:20Z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0x010100F27B437D4F94CA4BAAA98C7DFF5C10B1</vt:lpwstr>
  </property>
</Properties>
</file>